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4"/>
  </p:notesMasterIdLst>
  <p:sldIdLst>
    <p:sldId id="314" r:id="rId2"/>
    <p:sldId id="258" r:id="rId3"/>
    <p:sldId id="284" r:id="rId4"/>
    <p:sldId id="259" r:id="rId5"/>
    <p:sldId id="261" r:id="rId6"/>
    <p:sldId id="291" r:id="rId7"/>
    <p:sldId id="289" r:id="rId8"/>
    <p:sldId id="315" r:id="rId9"/>
    <p:sldId id="292" r:id="rId10"/>
    <p:sldId id="293" r:id="rId11"/>
    <p:sldId id="294" r:id="rId12"/>
    <p:sldId id="295" r:id="rId13"/>
    <p:sldId id="296" r:id="rId14"/>
    <p:sldId id="298" r:id="rId15"/>
    <p:sldId id="297" r:id="rId16"/>
    <p:sldId id="290" r:id="rId17"/>
    <p:sldId id="299" r:id="rId18"/>
    <p:sldId id="300" r:id="rId19"/>
    <p:sldId id="303" r:id="rId20"/>
    <p:sldId id="302" r:id="rId21"/>
    <p:sldId id="288" r:id="rId22"/>
    <p:sldId id="304" r:id="rId23"/>
    <p:sldId id="305" r:id="rId24"/>
    <p:sldId id="306" r:id="rId25"/>
    <p:sldId id="307" r:id="rId26"/>
    <p:sldId id="308" r:id="rId27"/>
    <p:sldId id="309" r:id="rId28"/>
    <p:sldId id="310" r:id="rId29"/>
    <p:sldId id="311" r:id="rId30"/>
    <p:sldId id="312" r:id="rId31"/>
    <p:sldId id="313" r:id="rId32"/>
    <p:sldId id="262" r:id="rId33"/>
  </p:sldIdLst>
  <p:sldSz cx="9144000" cy="5143500" type="screen16x9"/>
  <p:notesSz cx="6858000" cy="9144000"/>
  <p:embeddedFontLst>
    <p:embeddedFont>
      <p:font typeface="Source Sans Pro" panose="020B0604020202020204" charset="0"/>
      <p:regular r:id="rId35"/>
      <p:bold r:id="rId36"/>
      <p:italic r:id="rId37"/>
      <p:boldItalic r:id="rId38"/>
    </p:embeddedFont>
    <p:embeddedFont>
      <p:font typeface="Oswald" panose="020B0604020202020204" charset="0"/>
      <p:regular r:id="rId39"/>
      <p:bold r:id="rId40"/>
    </p:embeddedFont>
    <p:embeddedFont>
      <p:font typeface="Calibri" panose="020F0502020204030204" pitchFamily="34" charset="0"/>
      <p:regular r:id="rId41"/>
      <p:bold r:id="rId42"/>
      <p:italic r:id="rId43"/>
      <p:boldItalic r:id="rId44"/>
    </p:embeddedFont>
    <p:embeddedFont>
      <p:font typeface="Wingdings 3" panose="05040102010807070707" pitchFamily="18" charset="2"/>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4341A-4EE2-4885-B17D-4086B769AF5B}">
  <a:tblStyle styleId="{9064341A-4EE2-4885-B17D-4086B769AF5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407" autoAdjust="0"/>
  </p:normalViewPr>
  <p:slideViewPr>
    <p:cSldViewPr snapToGrid="0">
      <p:cViewPr>
        <p:scale>
          <a:sx n="100" d="100"/>
          <a:sy n="100" d="100"/>
        </p:scale>
        <p:origin x="43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08948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61227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9152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8855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9258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94251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19116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4868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66350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2859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21232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5" name="Shape 4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6196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58231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7920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80818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30779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0323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7526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53505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5492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6670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6650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5569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6539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86422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76436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13017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ubtitle">
    <p:spTree>
      <p:nvGrpSpPr>
        <p:cNvPr id="1" name="Shape 73"/>
        <p:cNvGrpSpPr/>
        <p:nvPr/>
      </p:nvGrpSpPr>
      <p:grpSpPr>
        <a:xfrm>
          <a:off x="0" y="0"/>
          <a:ext cx="0" cy="0"/>
          <a:chOff x="0" y="0"/>
          <a:chExt cx="0" cy="0"/>
        </a:xfrm>
      </p:grpSpPr>
      <p:sp>
        <p:nvSpPr>
          <p:cNvPr id="74" name="Shape 74"/>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5" name="Shape 75"/>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6" name="Shape 76"/>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79" name="Shape 79"/>
          <p:cNvGrpSpPr/>
          <p:nvPr/>
        </p:nvGrpSpPr>
        <p:grpSpPr>
          <a:xfrm>
            <a:off x="-9525" y="2024075"/>
            <a:ext cx="9167825" cy="595300"/>
            <a:chOff x="-9525" y="4462475"/>
            <a:chExt cx="9167825" cy="595300"/>
          </a:xfrm>
        </p:grpSpPr>
        <p:sp>
          <p:nvSpPr>
            <p:cNvPr id="80" name="Shape 8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81" name="Shape 81"/>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82" name="Shape 8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83" name="Shape 83"/>
          <p:cNvGrpSpPr/>
          <p:nvPr/>
        </p:nvGrpSpPr>
        <p:grpSpPr>
          <a:xfrm>
            <a:off x="-42837" y="2005087"/>
            <a:ext cx="9229574" cy="642787"/>
            <a:chOff x="-42837" y="4443487"/>
            <a:chExt cx="9229574" cy="642787"/>
          </a:xfrm>
        </p:grpSpPr>
        <p:sp>
          <p:nvSpPr>
            <p:cNvPr id="84" name="Shape 84"/>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09" name="Shape 109"/>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ctrTitle"/>
          </p:nvPr>
        </p:nvSpPr>
        <p:spPr>
          <a:xfrm>
            <a:off x="2309350" y="3031150"/>
            <a:ext cx="5214599" cy="1159799"/>
          </a:xfrm>
          <a:prstGeom prst="rect">
            <a:avLst/>
          </a:prstGeom>
        </p:spPr>
        <p:txBody>
          <a:bodyPr lIns="91425" tIns="91425" rIns="91425" bIns="91425" anchor="b" anchorCtr="0"/>
          <a:lstStyle>
            <a:lvl1pPr lvl="0" algn="r" rtl="0">
              <a:spcBef>
                <a:spcPts val="0"/>
              </a:spcBef>
              <a:buClr>
                <a:srgbClr val="FFFFFF"/>
              </a:buClr>
              <a:buSzPct val="100000"/>
              <a:defRPr sz="3600">
                <a:solidFill>
                  <a:srgbClr val="FFFFFF"/>
                </a:solidFill>
              </a:defRPr>
            </a:lvl1pPr>
            <a:lvl2pPr lvl="1" algn="r" rtl="0">
              <a:spcBef>
                <a:spcPts val="0"/>
              </a:spcBef>
              <a:buClr>
                <a:srgbClr val="FFFFFF"/>
              </a:buClr>
              <a:buSzPct val="100000"/>
              <a:defRPr sz="3600">
                <a:solidFill>
                  <a:srgbClr val="FFFFFF"/>
                </a:solidFill>
              </a:defRPr>
            </a:lvl2pPr>
            <a:lvl3pPr lvl="2" algn="r" rtl="0">
              <a:spcBef>
                <a:spcPts val="0"/>
              </a:spcBef>
              <a:buClr>
                <a:srgbClr val="FFFFFF"/>
              </a:buClr>
              <a:buSzPct val="100000"/>
              <a:defRPr sz="3600">
                <a:solidFill>
                  <a:srgbClr val="FFFFFF"/>
                </a:solidFill>
              </a:defRPr>
            </a:lvl3pPr>
            <a:lvl4pPr lvl="3" algn="r" rtl="0">
              <a:spcBef>
                <a:spcPts val="0"/>
              </a:spcBef>
              <a:buClr>
                <a:srgbClr val="FFFFFF"/>
              </a:buClr>
              <a:buSzPct val="100000"/>
              <a:defRPr sz="3600">
                <a:solidFill>
                  <a:srgbClr val="FFFFFF"/>
                </a:solidFill>
              </a:defRPr>
            </a:lvl4pPr>
            <a:lvl5pPr lvl="4" algn="r" rtl="0">
              <a:spcBef>
                <a:spcPts val="0"/>
              </a:spcBef>
              <a:buClr>
                <a:srgbClr val="FFFFFF"/>
              </a:buClr>
              <a:buSzPct val="100000"/>
              <a:defRPr sz="3600">
                <a:solidFill>
                  <a:srgbClr val="FFFFFF"/>
                </a:solidFill>
              </a:defRPr>
            </a:lvl5pPr>
            <a:lvl6pPr lvl="5" algn="r" rtl="0">
              <a:spcBef>
                <a:spcPts val="0"/>
              </a:spcBef>
              <a:buClr>
                <a:srgbClr val="FFFFFF"/>
              </a:buClr>
              <a:buSzPct val="100000"/>
              <a:defRPr sz="3600">
                <a:solidFill>
                  <a:srgbClr val="FFFFFF"/>
                </a:solidFill>
              </a:defRPr>
            </a:lvl6pPr>
            <a:lvl7pPr lvl="6" algn="r" rtl="0">
              <a:spcBef>
                <a:spcPts val="0"/>
              </a:spcBef>
              <a:buClr>
                <a:srgbClr val="FFFFFF"/>
              </a:buClr>
              <a:buSzPct val="100000"/>
              <a:defRPr sz="3600">
                <a:solidFill>
                  <a:srgbClr val="FFFFFF"/>
                </a:solidFill>
              </a:defRPr>
            </a:lvl7pPr>
            <a:lvl8pPr lvl="7" algn="r" rtl="0">
              <a:spcBef>
                <a:spcPts val="0"/>
              </a:spcBef>
              <a:buClr>
                <a:srgbClr val="FFFFFF"/>
              </a:buClr>
              <a:buSzPct val="100000"/>
              <a:defRPr sz="3600">
                <a:solidFill>
                  <a:srgbClr val="FFFFFF"/>
                </a:solidFill>
              </a:defRPr>
            </a:lvl8pPr>
            <a:lvl9pPr lvl="8" algn="r" rtl="0">
              <a:spcBef>
                <a:spcPts val="0"/>
              </a:spcBef>
              <a:buClr>
                <a:srgbClr val="FFFFFF"/>
              </a:buClr>
              <a:buSzPct val="100000"/>
              <a:defRPr sz="3600">
                <a:solidFill>
                  <a:srgbClr val="FFFFFF"/>
                </a:solidFill>
              </a:defRPr>
            </a:lvl9pPr>
          </a:lstStyle>
          <a:p>
            <a:endParaRPr/>
          </a:p>
        </p:txBody>
      </p:sp>
      <p:sp>
        <p:nvSpPr>
          <p:cNvPr id="114" name="Shape 114"/>
          <p:cNvSpPr txBox="1">
            <a:spLocks noGrp="1"/>
          </p:cNvSpPr>
          <p:nvPr>
            <p:ph type="subTitle" idx="1"/>
          </p:nvPr>
        </p:nvSpPr>
        <p:spPr>
          <a:xfrm>
            <a:off x="2309440" y="4059250"/>
            <a:ext cx="5214599" cy="784799"/>
          </a:xfrm>
          <a:prstGeom prst="rect">
            <a:avLst/>
          </a:prstGeom>
        </p:spPr>
        <p:txBody>
          <a:bodyPr lIns="91425" tIns="91425" rIns="91425" bIns="91425" anchor="t" anchorCtr="0"/>
          <a:lstStyle>
            <a:lvl1pPr lvl="0" algn="r" rtl="0">
              <a:spcBef>
                <a:spcPts val="0"/>
              </a:spcBef>
              <a:buClr>
                <a:srgbClr val="FFFFFF"/>
              </a:buClr>
              <a:buNone/>
              <a:defRPr>
                <a:solidFill>
                  <a:srgbClr val="FFFFFF"/>
                </a:solidFill>
              </a:defRPr>
            </a:lvl1pPr>
            <a:lvl2pPr lvl="1" algn="r" rtl="0">
              <a:spcBef>
                <a:spcPts val="0"/>
              </a:spcBef>
              <a:buClr>
                <a:srgbClr val="FFFFFF"/>
              </a:buClr>
              <a:buSzPct val="100000"/>
              <a:buNone/>
              <a:defRPr sz="3000">
                <a:solidFill>
                  <a:srgbClr val="FFFFFF"/>
                </a:solidFill>
              </a:defRPr>
            </a:lvl2pPr>
            <a:lvl3pPr lvl="2" algn="r" rtl="0">
              <a:spcBef>
                <a:spcPts val="0"/>
              </a:spcBef>
              <a:buClr>
                <a:srgbClr val="FFFFFF"/>
              </a:buClr>
              <a:buSzPct val="100000"/>
              <a:buNone/>
              <a:defRPr sz="3000">
                <a:solidFill>
                  <a:srgbClr val="FFFFFF"/>
                </a:solidFill>
              </a:defRPr>
            </a:lvl3pPr>
            <a:lvl4pPr lvl="3" algn="r" rtl="0">
              <a:spcBef>
                <a:spcPts val="0"/>
              </a:spcBef>
              <a:buClr>
                <a:srgbClr val="FFFFFF"/>
              </a:buClr>
              <a:buSzPct val="100000"/>
              <a:buNone/>
              <a:defRPr sz="3000">
                <a:solidFill>
                  <a:srgbClr val="FFFFFF"/>
                </a:solidFill>
              </a:defRPr>
            </a:lvl4pPr>
            <a:lvl5pPr lvl="4" algn="r" rtl="0">
              <a:spcBef>
                <a:spcPts val="0"/>
              </a:spcBef>
              <a:buClr>
                <a:srgbClr val="FFFFFF"/>
              </a:buClr>
              <a:buSzPct val="100000"/>
              <a:buNone/>
              <a:defRPr sz="3000">
                <a:solidFill>
                  <a:srgbClr val="FFFFFF"/>
                </a:solidFill>
              </a:defRPr>
            </a:lvl5pPr>
            <a:lvl6pPr lvl="5" algn="r" rtl="0">
              <a:spcBef>
                <a:spcPts val="0"/>
              </a:spcBef>
              <a:buClr>
                <a:srgbClr val="FFFFFF"/>
              </a:buClr>
              <a:buSzPct val="100000"/>
              <a:buNone/>
              <a:defRPr sz="3000">
                <a:solidFill>
                  <a:srgbClr val="FFFFFF"/>
                </a:solidFill>
              </a:defRPr>
            </a:lvl6pPr>
            <a:lvl7pPr lvl="6" algn="r" rtl="0">
              <a:spcBef>
                <a:spcPts val="0"/>
              </a:spcBef>
              <a:buClr>
                <a:srgbClr val="FFFFFF"/>
              </a:buClr>
              <a:buSzPct val="100000"/>
              <a:buNone/>
              <a:defRPr sz="3000">
                <a:solidFill>
                  <a:srgbClr val="FFFFFF"/>
                </a:solidFill>
              </a:defRPr>
            </a:lvl7pPr>
            <a:lvl8pPr lvl="7" algn="r" rtl="0">
              <a:spcBef>
                <a:spcPts val="0"/>
              </a:spcBef>
              <a:buClr>
                <a:srgbClr val="FFFFFF"/>
              </a:buClr>
              <a:buSzPct val="100000"/>
              <a:buNone/>
              <a:defRPr sz="3000">
                <a:solidFill>
                  <a:srgbClr val="FFFFFF"/>
                </a:solidFill>
              </a:defRPr>
            </a:lvl8pPr>
            <a:lvl9pPr lvl="8" algn="r"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9" name="Shape 159"/>
          <p:cNvSpPr txBox="1">
            <a:spLocks noGrp="1"/>
          </p:cNvSpPr>
          <p:nvPr>
            <p:ph type="body" idx="1"/>
          </p:nvPr>
        </p:nvSpPr>
        <p:spPr>
          <a:xfrm>
            <a:off x="1075850" y="1540175"/>
            <a:ext cx="6996600" cy="19220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0" name="Shape 160"/>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1" name="Shape 161"/>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2" name="Shape 162"/>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65" name="Shape 165"/>
          <p:cNvGrpSpPr/>
          <p:nvPr/>
        </p:nvGrpSpPr>
        <p:grpSpPr>
          <a:xfrm>
            <a:off x="-9525" y="4462475"/>
            <a:ext cx="9167825" cy="595300"/>
            <a:chOff x="-9525" y="4462475"/>
            <a:chExt cx="9167825" cy="595300"/>
          </a:xfrm>
        </p:grpSpPr>
        <p:sp>
          <p:nvSpPr>
            <p:cNvPr id="166" name="Shape 16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67" name="Shape 167"/>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68" name="Shape 168"/>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69" name="Shape 169"/>
          <p:cNvGrpSpPr/>
          <p:nvPr/>
        </p:nvGrpSpPr>
        <p:grpSpPr>
          <a:xfrm>
            <a:off x="-42837" y="4443487"/>
            <a:ext cx="9229574" cy="642787"/>
            <a:chOff x="-42837" y="4443487"/>
            <a:chExt cx="9229574" cy="642787"/>
          </a:xfrm>
        </p:grpSpPr>
        <p:sp>
          <p:nvSpPr>
            <p:cNvPr id="170" name="Shape 170"/>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95" name="Shape 195"/>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8" name="Shape 198"/>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8"/>
        <p:cNvGrpSpPr/>
        <p:nvPr/>
      </p:nvGrpSpPr>
      <p:grpSpPr>
        <a:xfrm>
          <a:off x="0" y="0"/>
          <a:ext cx="0" cy="0"/>
          <a:chOff x="0" y="0"/>
          <a:chExt cx="0" cy="0"/>
        </a:xfrm>
      </p:grpSpPr>
      <p:sp>
        <p:nvSpPr>
          <p:cNvPr id="369" name="Shape 36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0" name="Shape 37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1" name="Shape 37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74" name="Shape 374"/>
          <p:cNvGrpSpPr/>
          <p:nvPr/>
        </p:nvGrpSpPr>
        <p:grpSpPr>
          <a:xfrm>
            <a:off x="-9525" y="4462475"/>
            <a:ext cx="9167825" cy="595300"/>
            <a:chOff x="-9525" y="4462475"/>
            <a:chExt cx="9167825" cy="595300"/>
          </a:xfrm>
        </p:grpSpPr>
        <p:sp>
          <p:nvSpPr>
            <p:cNvPr id="375" name="Shape 37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76" name="Shape 37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77" name="Shape 37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78" name="Shape 378"/>
          <p:cNvGrpSpPr/>
          <p:nvPr/>
        </p:nvGrpSpPr>
        <p:grpSpPr>
          <a:xfrm>
            <a:off x="-42837" y="4443487"/>
            <a:ext cx="9229574" cy="642787"/>
            <a:chOff x="-42837" y="4443487"/>
            <a:chExt cx="9229574" cy="642787"/>
          </a:xfrm>
        </p:grpSpPr>
        <p:sp>
          <p:nvSpPr>
            <p:cNvPr id="379" name="Shape 37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2" name="Shape 39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3" name="Shape 39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5" name="Shape 39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04" name="Shape 40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5" name="Shape 40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All graph">
    <p:spTree>
      <p:nvGrpSpPr>
        <p:cNvPr id="1" name="Shape 408"/>
        <p:cNvGrpSpPr/>
        <p:nvPr/>
      </p:nvGrpSpPr>
      <p:grpSpPr>
        <a:xfrm>
          <a:off x="0" y="0"/>
          <a:ext cx="0" cy="0"/>
          <a:chOff x="0" y="0"/>
          <a:chExt cx="0" cy="0"/>
        </a:xfrm>
      </p:grpSpPr>
      <p:sp>
        <p:nvSpPr>
          <p:cNvPr id="409" name="Shape 409"/>
          <p:cNvSpPr/>
          <p:nvPr/>
        </p:nvSpPr>
        <p:spPr>
          <a:xfrm>
            <a:off x="-20075" y="636775"/>
            <a:ext cx="9203950" cy="4550900"/>
          </a:xfrm>
          <a:custGeom>
            <a:avLst/>
            <a:gdLst/>
            <a:ahLst/>
            <a:cxnLst/>
            <a:rect l="0" t="0" r="0" b="0"/>
            <a:pathLst>
              <a:path w="368158" h="182036" extrusionOk="0">
                <a:moveTo>
                  <a:pt x="41" y="263"/>
                </a:moveTo>
                <a:lnTo>
                  <a:pt x="16234" y="11294"/>
                </a:lnTo>
                <a:lnTo>
                  <a:pt x="31283" y="5122"/>
                </a:lnTo>
                <a:lnTo>
                  <a:pt x="62144" y="4991"/>
                </a:lnTo>
                <a:lnTo>
                  <a:pt x="77384" y="0"/>
                </a:lnTo>
                <a:lnTo>
                  <a:pt x="92624" y="13527"/>
                </a:lnTo>
                <a:lnTo>
                  <a:pt x="107674" y="21276"/>
                </a:lnTo>
                <a:lnTo>
                  <a:pt x="122723" y="21145"/>
                </a:lnTo>
                <a:lnTo>
                  <a:pt x="138725" y="10375"/>
                </a:lnTo>
                <a:lnTo>
                  <a:pt x="153775" y="7880"/>
                </a:lnTo>
                <a:lnTo>
                  <a:pt x="168443" y="2349"/>
                </a:lnTo>
                <a:lnTo>
                  <a:pt x="184064" y="14841"/>
                </a:lnTo>
                <a:lnTo>
                  <a:pt x="199304" y="15274"/>
                </a:lnTo>
                <a:lnTo>
                  <a:pt x="214354" y="25085"/>
                </a:lnTo>
                <a:lnTo>
                  <a:pt x="229784" y="25085"/>
                </a:lnTo>
                <a:lnTo>
                  <a:pt x="245786" y="20094"/>
                </a:lnTo>
                <a:lnTo>
                  <a:pt x="260836" y="20094"/>
                </a:lnTo>
                <a:lnTo>
                  <a:pt x="275123" y="11426"/>
                </a:lnTo>
                <a:lnTo>
                  <a:pt x="291316" y="16810"/>
                </a:lnTo>
                <a:lnTo>
                  <a:pt x="305603" y="8143"/>
                </a:lnTo>
                <a:lnTo>
                  <a:pt x="336464" y="8012"/>
                </a:lnTo>
                <a:lnTo>
                  <a:pt x="351514" y="11294"/>
                </a:lnTo>
                <a:lnTo>
                  <a:pt x="367325" y="2758"/>
                </a:lnTo>
                <a:lnTo>
                  <a:pt x="368158" y="181769"/>
                </a:lnTo>
                <a:lnTo>
                  <a:pt x="0" y="182036"/>
                </a:lnTo>
                <a:close/>
              </a:path>
            </a:pathLst>
          </a:custGeom>
          <a:solidFill>
            <a:srgbClr val="AFF000">
              <a:alpha val="81920"/>
            </a:srgbClr>
          </a:solidFill>
          <a:ln>
            <a:noFill/>
          </a:ln>
        </p:spPr>
      </p:sp>
      <p:sp>
        <p:nvSpPr>
          <p:cNvPr id="410" name="Shape 410"/>
          <p:cNvSpPr/>
          <p:nvPr/>
        </p:nvSpPr>
        <p:spPr>
          <a:xfrm>
            <a:off x="-33475" y="768100"/>
            <a:ext cx="9210650" cy="4406200"/>
          </a:xfrm>
          <a:custGeom>
            <a:avLst/>
            <a:gdLst/>
            <a:ahLst/>
            <a:cxnLst/>
            <a:rect l="0" t="0" r="0" b="0"/>
            <a:pathLst>
              <a:path w="368426" h="176248" extrusionOk="0">
                <a:moveTo>
                  <a:pt x="577" y="5516"/>
                </a:moveTo>
                <a:lnTo>
                  <a:pt x="16960" y="11214"/>
                </a:lnTo>
                <a:lnTo>
                  <a:pt x="47440" y="11214"/>
                </a:lnTo>
                <a:lnTo>
                  <a:pt x="62680" y="6843"/>
                </a:lnTo>
                <a:lnTo>
                  <a:pt x="77920" y="16156"/>
                </a:lnTo>
                <a:lnTo>
                  <a:pt x="93160" y="16156"/>
                </a:lnTo>
                <a:lnTo>
                  <a:pt x="107638" y="11214"/>
                </a:lnTo>
                <a:lnTo>
                  <a:pt x="122878" y="8173"/>
                </a:lnTo>
                <a:lnTo>
                  <a:pt x="138880" y="8173"/>
                </a:lnTo>
                <a:lnTo>
                  <a:pt x="154120" y="10834"/>
                </a:lnTo>
                <a:lnTo>
                  <a:pt x="168979" y="7603"/>
                </a:lnTo>
                <a:lnTo>
                  <a:pt x="184219" y="12734"/>
                </a:lnTo>
                <a:lnTo>
                  <a:pt x="199840" y="20527"/>
                </a:lnTo>
                <a:lnTo>
                  <a:pt x="214318" y="15205"/>
                </a:lnTo>
                <a:lnTo>
                  <a:pt x="229939" y="15205"/>
                </a:lnTo>
                <a:lnTo>
                  <a:pt x="245560" y="5892"/>
                </a:lnTo>
                <a:lnTo>
                  <a:pt x="260800" y="11214"/>
                </a:lnTo>
                <a:lnTo>
                  <a:pt x="276040" y="11214"/>
                </a:lnTo>
                <a:lnTo>
                  <a:pt x="291280" y="6843"/>
                </a:lnTo>
                <a:lnTo>
                  <a:pt x="321760" y="6843"/>
                </a:lnTo>
                <a:lnTo>
                  <a:pt x="337000" y="15966"/>
                </a:lnTo>
                <a:lnTo>
                  <a:pt x="351478" y="12734"/>
                </a:lnTo>
                <a:lnTo>
                  <a:pt x="367861" y="0"/>
                </a:lnTo>
                <a:lnTo>
                  <a:pt x="368426" y="176248"/>
                </a:lnTo>
                <a:lnTo>
                  <a:pt x="0" y="176248"/>
                </a:lnTo>
                <a:close/>
              </a:path>
            </a:pathLst>
          </a:custGeom>
          <a:solidFill>
            <a:srgbClr val="00CEF6">
              <a:alpha val="73460"/>
            </a:srgbClr>
          </a:solidFill>
          <a:ln>
            <a:noFill/>
          </a:ln>
        </p:spPr>
      </p:sp>
      <p:sp>
        <p:nvSpPr>
          <p:cNvPr id="411" name="Shape 411"/>
          <p:cNvSpPr/>
          <p:nvPr/>
        </p:nvSpPr>
        <p:spPr>
          <a:xfrm rot="8100000">
            <a:off x="1847980" y="44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412" name="Shape 412"/>
          <p:cNvSpPr/>
          <p:nvPr/>
        </p:nvSpPr>
        <p:spPr>
          <a:xfrm rot="8100000">
            <a:off x="6038980" y="72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3" name="Shape 413"/>
          <p:cNvSpPr/>
          <p:nvPr/>
        </p:nvSpPr>
        <p:spPr>
          <a:xfrm rot="8100000">
            <a:off x="7181980" y="76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414" name="Shape 414"/>
          <p:cNvGrpSpPr/>
          <p:nvPr/>
        </p:nvGrpSpPr>
        <p:grpSpPr>
          <a:xfrm>
            <a:off x="-9525" y="652475"/>
            <a:ext cx="9167825" cy="595300"/>
            <a:chOff x="-9525" y="4462475"/>
            <a:chExt cx="9167825" cy="595300"/>
          </a:xfrm>
        </p:grpSpPr>
        <p:sp>
          <p:nvSpPr>
            <p:cNvPr id="415" name="Shape 41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16" name="Shape 41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7" name="Shape 41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18" name="Shape 418"/>
          <p:cNvGrpSpPr/>
          <p:nvPr/>
        </p:nvGrpSpPr>
        <p:grpSpPr>
          <a:xfrm>
            <a:off x="-42837" y="633487"/>
            <a:ext cx="9229574" cy="642787"/>
            <a:chOff x="-42837" y="4443487"/>
            <a:chExt cx="9229574" cy="642787"/>
          </a:xfrm>
        </p:grpSpPr>
        <p:sp>
          <p:nvSpPr>
            <p:cNvPr id="419" name="Shape 41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1" name="Shape 42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2" name="Shape 42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5" name="Shape 42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6" name="Shape 42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7" name="Shape 42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8" name="Shape 42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29" name="Shape 42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0" name="Shape 43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1" name="Shape 43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2" name="Shape 43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3" name="Shape 43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4" name="Shape 43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5" name="Shape 43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6" name="Shape 43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7" name="Shape 43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8" name="Shape 43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39" name="Shape 43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0" name="Shape 44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1" name="Shape 44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2" name="Shape 44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3" name="Shape 44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44" name="Shape 444"/>
          <p:cNvSpPr/>
          <p:nvPr/>
        </p:nvSpPr>
        <p:spPr>
          <a:xfrm>
            <a:off x="2990700" y="77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5" name="Shape 445"/>
          <p:cNvSpPr/>
          <p:nvPr/>
        </p:nvSpPr>
        <p:spPr>
          <a:xfrm>
            <a:off x="1085700" y="106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6" name="Shape 446"/>
          <p:cNvSpPr/>
          <p:nvPr/>
        </p:nvSpPr>
        <p:spPr>
          <a:xfrm>
            <a:off x="4895700" y="70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7" name="Shape 447"/>
          <p:cNvSpPr/>
          <p:nvPr/>
        </p:nvSpPr>
        <p:spPr>
          <a:xfrm rot="8100000">
            <a:off x="8699949" y="51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81000" y="7"/>
            <a:ext cx="8382000" cy="5162348"/>
            <a:chOff x="381000" y="-18750"/>
            <a:chExt cx="8382000" cy="5180999"/>
          </a:xfrm>
        </p:grpSpPr>
        <p:cxnSp>
          <p:nvCxnSpPr>
            <p:cNvPr id="7" name="Shape 7"/>
            <p:cNvCxnSpPr/>
            <p:nvPr/>
          </p:nvCxnSpPr>
          <p:spPr>
            <a:xfrm>
              <a:off x="76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8" name="Shape 8"/>
            <p:cNvCxnSpPr/>
            <p:nvPr/>
          </p:nvCxnSpPr>
          <p:spPr>
            <a:xfrm>
              <a:off x="152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9" name="Shape 9"/>
            <p:cNvCxnSpPr/>
            <p:nvPr/>
          </p:nvCxnSpPr>
          <p:spPr>
            <a:xfrm>
              <a:off x="228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0" name="Shape 10"/>
            <p:cNvCxnSpPr/>
            <p:nvPr/>
          </p:nvCxnSpPr>
          <p:spPr>
            <a:xfrm>
              <a:off x="304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1" name="Shape 11"/>
            <p:cNvCxnSpPr/>
            <p:nvPr/>
          </p:nvCxnSpPr>
          <p:spPr>
            <a:xfrm>
              <a:off x="381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2" name="Shape 12"/>
            <p:cNvCxnSpPr/>
            <p:nvPr/>
          </p:nvCxnSpPr>
          <p:spPr>
            <a:xfrm>
              <a:off x="457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3" name="Shape 13"/>
            <p:cNvCxnSpPr/>
            <p:nvPr/>
          </p:nvCxnSpPr>
          <p:spPr>
            <a:xfrm>
              <a:off x="533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4" name="Shape 14"/>
            <p:cNvCxnSpPr/>
            <p:nvPr/>
          </p:nvCxnSpPr>
          <p:spPr>
            <a:xfrm>
              <a:off x="609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5" name="Shape 15"/>
            <p:cNvCxnSpPr/>
            <p:nvPr/>
          </p:nvCxnSpPr>
          <p:spPr>
            <a:xfrm>
              <a:off x="685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6" name="Shape 16"/>
            <p:cNvCxnSpPr/>
            <p:nvPr/>
          </p:nvCxnSpPr>
          <p:spPr>
            <a:xfrm>
              <a:off x="762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7" name="Shape 17"/>
            <p:cNvCxnSpPr/>
            <p:nvPr/>
          </p:nvCxnSpPr>
          <p:spPr>
            <a:xfrm>
              <a:off x="838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8" name="Shape 18"/>
            <p:cNvCxnSpPr/>
            <p:nvPr/>
          </p:nvCxnSpPr>
          <p:spPr>
            <a:xfrm>
              <a:off x="38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19" name="Shape 19"/>
            <p:cNvCxnSpPr/>
            <p:nvPr/>
          </p:nvCxnSpPr>
          <p:spPr>
            <a:xfrm>
              <a:off x="114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0" name="Shape 20"/>
            <p:cNvCxnSpPr/>
            <p:nvPr/>
          </p:nvCxnSpPr>
          <p:spPr>
            <a:xfrm>
              <a:off x="190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1" name="Shape 21"/>
            <p:cNvCxnSpPr/>
            <p:nvPr/>
          </p:nvCxnSpPr>
          <p:spPr>
            <a:xfrm>
              <a:off x="266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2" name="Shape 22"/>
            <p:cNvCxnSpPr/>
            <p:nvPr/>
          </p:nvCxnSpPr>
          <p:spPr>
            <a:xfrm>
              <a:off x="342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3" name="Shape 23"/>
            <p:cNvCxnSpPr/>
            <p:nvPr/>
          </p:nvCxnSpPr>
          <p:spPr>
            <a:xfrm>
              <a:off x="419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4" name="Shape 24"/>
            <p:cNvCxnSpPr/>
            <p:nvPr/>
          </p:nvCxnSpPr>
          <p:spPr>
            <a:xfrm>
              <a:off x="495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5" name="Shape 25"/>
            <p:cNvCxnSpPr/>
            <p:nvPr/>
          </p:nvCxnSpPr>
          <p:spPr>
            <a:xfrm>
              <a:off x="571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6" name="Shape 26"/>
            <p:cNvCxnSpPr/>
            <p:nvPr/>
          </p:nvCxnSpPr>
          <p:spPr>
            <a:xfrm>
              <a:off x="647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7" name="Shape 27"/>
            <p:cNvCxnSpPr/>
            <p:nvPr/>
          </p:nvCxnSpPr>
          <p:spPr>
            <a:xfrm>
              <a:off x="723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8" name="Shape 28"/>
            <p:cNvCxnSpPr/>
            <p:nvPr/>
          </p:nvCxnSpPr>
          <p:spPr>
            <a:xfrm>
              <a:off x="800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9" name="Shape 29"/>
            <p:cNvCxnSpPr/>
            <p:nvPr/>
          </p:nvCxnSpPr>
          <p:spPr>
            <a:xfrm>
              <a:off x="8763000" y="-18750"/>
              <a:ext cx="0" cy="5180999"/>
            </a:xfrm>
            <a:prstGeom prst="straightConnector1">
              <a:avLst/>
            </a:prstGeom>
            <a:noFill/>
            <a:ln w="9525" cap="flat" cmpd="sng">
              <a:solidFill>
                <a:srgbClr val="F3F3F3"/>
              </a:solidFill>
              <a:prstDash val="dash"/>
              <a:round/>
              <a:headEnd type="none" w="lg" len="lg"/>
              <a:tailEnd type="none" w="lg" len="lg"/>
            </a:ln>
          </p:spPr>
        </p:cxnSp>
      </p:grpSp>
      <p:sp>
        <p:nvSpPr>
          <p:cNvPr id="30" name="Shape 30"/>
          <p:cNvSpPr txBox="1">
            <a:spLocks noGrp="1"/>
          </p:cNvSpPr>
          <p:nvPr>
            <p:ph type="title"/>
          </p:nvPr>
        </p:nvSpPr>
        <p:spPr>
          <a:xfrm>
            <a:off x="1047750" y="634125"/>
            <a:ext cx="6996600" cy="715800"/>
          </a:xfrm>
          <a:prstGeom prst="rect">
            <a:avLst/>
          </a:prstGeom>
          <a:noFill/>
          <a:ln>
            <a:noFill/>
          </a:ln>
        </p:spPr>
        <p:txBody>
          <a:bodyPr lIns="91425" tIns="91425" rIns="91425" bIns="91425" anchor="b" anchorCtr="0"/>
          <a:lstStyle>
            <a:lvl1pPr lvl="0" algn="ctr">
              <a:spcBef>
                <a:spcPts val="0"/>
              </a:spcBef>
              <a:buClr>
                <a:srgbClr val="00CEF6"/>
              </a:buClr>
              <a:buSzPct val="100000"/>
              <a:buFont typeface="Oswald"/>
              <a:buNone/>
              <a:defRPr sz="2000" b="1">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075850" y="1540175"/>
            <a:ext cx="6996600" cy="1922099"/>
          </a:xfrm>
          <a:prstGeom prst="rect">
            <a:avLst/>
          </a:prstGeom>
          <a:noFill/>
          <a:ln>
            <a:noFill/>
          </a:ln>
        </p:spPr>
        <p:txBody>
          <a:bodyPr lIns="91425" tIns="91425" rIns="91425" bIns="91425" anchor="t" anchorCtr="0"/>
          <a:lstStyle>
            <a:lvl1pPr lvl="0">
              <a:spcBef>
                <a:spcPts val="600"/>
              </a:spcBef>
              <a:buClr>
                <a:srgbClr val="28324A"/>
              </a:buClr>
              <a:buSzPct val="100000"/>
              <a:buFont typeface="Source Sans Pro"/>
              <a:buChar char="◉"/>
              <a:defRPr sz="2000">
                <a:solidFill>
                  <a:srgbClr val="28324A"/>
                </a:solidFill>
                <a:latin typeface="Source Sans Pro"/>
                <a:ea typeface="Source Sans Pro"/>
                <a:cs typeface="Source Sans Pro"/>
                <a:sym typeface="Source Sans Pro"/>
              </a:defRPr>
            </a:lvl1pPr>
            <a:lvl2pPr lvl="1">
              <a:spcBef>
                <a:spcPts val="480"/>
              </a:spcBef>
              <a:buClr>
                <a:srgbClr val="28324A"/>
              </a:buClr>
              <a:buSzPct val="100000"/>
              <a:buFont typeface="Source Sans Pro"/>
              <a:buChar char="◉"/>
              <a:defRPr sz="1800">
                <a:solidFill>
                  <a:srgbClr val="28324A"/>
                </a:solidFill>
                <a:latin typeface="Source Sans Pro"/>
                <a:ea typeface="Source Sans Pro"/>
                <a:cs typeface="Source Sans Pro"/>
                <a:sym typeface="Source Sans Pro"/>
              </a:defRPr>
            </a:lvl2pPr>
            <a:lvl3pPr lvl="2">
              <a:spcBef>
                <a:spcPts val="480"/>
              </a:spcBef>
              <a:buClr>
                <a:srgbClr val="28324A"/>
              </a:buClr>
              <a:buSzPct val="100000"/>
              <a:buFont typeface="Source Sans Pro"/>
              <a:defRPr sz="1800">
                <a:solidFill>
                  <a:srgbClr val="28324A"/>
                </a:solidFill>
                <a:latin typeface="Source Sans Pro"/>
                <a:ea typeface="Source Sans Pro"/>
                <a:cs typeface="Source Sans Pro"/>
                <a:sym typeface="Source Sans Pro"/>
              </a:defRPr>
            </a:lvl3pPr>
            <a:lvl4pPr lvl="3">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4pPr>
            <a:lvl5pPr lvl="4">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5pPr>
            <a:lvl6pPr lvl="5">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6pPr>
            <a:lvl7pPr lvl="6">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7pPr>
            <a:lvl8pPr lvl="7">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8pPr>
            <a:lvl9pPr lvl="8">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6" name="Rectangle 5"/>
          <p:cNvSpPr/>
          <p:nvPr/>
        </p:nvSpPr>
        <p:spPr>
          <a:xfrm>
            <a:off x="282102" y="125128"/>
            <a:ext cx="8472792" cy="32316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ĐẠI HỌC ĐÀ NẴNG </a:t>
            </a:r>
            <a:r>
              <a:rPr lang="en-US" sz="1600" dirty="0" smtClean="0">
                <a:latin typeface="Times New Roman" panose="02020603050405020304" pitchFamily="18" charset="0"/>
                <a:cs typeface="Times New Roman" panose="02020603050405020304" pitchFamily="18" charset="0"/>
              </a:rPr>
              <a:t>– TRƯỜNG ĐẠI HỌC BÁCH KHOA</a:t>
            </a:r>
          </a:p>
          <a:p>
            <a:pPr algn="ctr"/>
            <a:r>
              <a:rPr lang="en-US" sz="1600" dirty="0" smtClean="0">
                <a:latin typeface="Times New Roman" panose="02020603050405020304" pitchFamily="18" charset="0"/>
                <a:cs typeface="Times New Roman" panose="02020603050405020304" pitchFamily="18" charset="0"/>
              </a:rPr>
              <a:t>KHOA CÔNG NGHỆ THÔNG TIN</a:t>
            </a: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smtClean="0">
              <a:latin typeface="Times New Roman" panose="02020603050405020304" pitchFamily="18" charset="0"/>
              <a:cs typeface="Times New Roman" panose="02020603050405020304" pitchFamily="18" charset="0"/>
            </a:endParaRPr>
          </a:p>
          <a:p>
            <a:pPr algn="ctr"/>
            <a:r>
              <a:rPr lang="en-US" sz="2400" dirty="0" smtClean="0">
                <a:latin typeface="Times New Roman" panose="02020603050405020304" pitchFamily="18" charset="0"/>
                <a:cs typeface="Times New Roman" panose="02020603050405020304" pitchFamily="18" charset="0"/>
              </a:rPr>
              <a:t>BÁO </a:t>
            </a:r>
            <a:r>
              <a:rPr lang="en-US" sz="2400" dirty="0">
                <a:latin typeface="Times New Roman" panose="02020603050405020304" pitchFamily="18" charset="0"/>
                <a:cs typeface="Times New Roman" panose="02020603050405020304" pitchFamily="18" charset="0"/>
              </a:rPr>
              <a:t>CÁO ĐỒ ÁN TỐT </a:t>
            </a:r>
            <a:r>
              <a:rPr lang="en-US" sz="2400" dirty="0" smtClean="0">
                <a:latin typeface="Times New Roman" panose="02020603050405020304" pitchFamily="18" charset="0"/>
                <a:cs typeface="Times New Roman" panose="02020603050405020304" pitchFamily="18" charset="0"/>
              </a:rPr>
              <a:t>NGHIỆP</a:t>
            </a:r>
            <a:endParaRPr lang="en-US" sz="2800" dirty="0">
              <a:latin typeface="Times New Roman" panose="02020603050405020304" pitchFamily="18" charset="0"/>
              <a:cs typeface="Times New Roman" panose="02020603050405020304" pitchFamily="18" charset="0"/>
            </a:endParaRPr>
          </a:p>
          <a:p>
            <a:pPr algn="ctr"/>
            <a:r>
              <a:rPr lang="en-US" sz="2000" dirty="0" smtClean="0">
                <a:latin typeface="Times New Roman" panose="02020603050405020304" pitchFamily="18" charset="0"/>
                <a:cs typeface="Times New Roman" panose="02020603050405020304" pitchFamily="18" charset="0"/>
              </a:rPr>
              <a:t>ĐỀ </a:t>
            </a:r>
            <a:r>
              <a:rPr lang="en-US" sz="2000" dirty="0">
                <a:latin typeface="Times New Roman" panose="02020603050405020304" pitchFamily="18" charset="0"/>
                <a:cs typeface="Times New Roman" panose="02020603050405020304" pitchFamily="18" charset="0"/>
              </a:rPr>
              <a:t>TÀI</a:t>
            </a:r>
            <a:r>
              <a:rPr lang="en-US" sz="2000" dirty="0" smtClean="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r>
            <a:br>
              <a:rPr lang="en-US" sz="2800"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ỨNG DỤNG IOT XÂY DỰNG HỆ </a:t>
            </a:r>
            <a:r>
              <a:rPr lang="en-US" sz="3200" b="1" dirty="0" smtClean="0">
                <a:latin typeface="Times New Roman" panose="02020603050405020304" pitchFamily="18" charset="0"/>
                <a:cs typeface="Times New Roman" panose="02020603050405020304" pitchFamily="18" charset="0"/>
              </a:rPr>
              <a:t>THỐNG</a:t>
            </a:r>
          </a:p>
          <a:p>
            <a:pPr algn="ctr"/>
            <a:r>
              <a:rPr lang="en-US" sz="3200" b="1" dirty="0" smtClean="0">
                <a:latin typeface="Times New Roman" panose="02020603050405020304" pitchFamily="18" charset="0"/>
                <a:cs typeface="Times New Roman" panose="02020603050405020304" pitchFamily="18" charset="0"/>
              </a:rPr>
              <a:t>GIÁM </a:t>
            </a:r>
            <a:r>
              <a:rPr lang="en-US" sz="3200" b="1" dirty="0">
                <a:latin typeface="Times New Roman" panose="02020603050405020304" pitchFamily="18" charset="0"/>
                <a:cs typeface="Times New Roman" panose="02020603050405020304" pitchFamily="18" charset="0"/>
              </a:rPr>
              <a:t>SÁT VÀ CẢNH BÁO NGẬP LỤT </a:t>
            </a:r>
            <a:r>
              <a:rPr lang="en-US" sz="3200" b="1" dirty="0" smtClean="0">
                <a:latin typeface="Times New Roman" panose="02020603050405020304" pitchFamily="18" charset="0"/>
                <a:cs typeface="Times New Roman" panose="02020603050405020304" pitchFamily="18" charset="0"/>
              </a:rPr>
              <a:t>TẠI</a:t>
            </a:r>
          </a:p>
          <a:p>
            <a:pPr algn="ctr"/>
            <a:r>
              <a:rPr lang="en-US" sz="3200" b="1" dirty="0" smtClean="0">
                <a:latin typeface="Times New Roman" panose="02020603050405020304" pitchFamily="18" charset="0"/>
                <a:cs typeface="Times New Roman" panose="02020603050405020304" pitchFamily="18" charset="0"/>
              </a:rPr>
              <a:t>THÀNH </a:t>
            </a:r>
            <a:r>
              <a:rPr lang="en-US" sz="3200" b="1" dirty="0">
                <a:latin typeface="Times New Roman" panose="02020603050405020304" pitchFamily="18" charset="0"/>
                <a:cs typeface="Times New Roman" panose="02020603050405020304" pitchFamily="18" charset="0"/>
              </a:rPr>
              <a:t>PHỐ ĐÀ NẴNG</a:t>
            </a:r>
          </a:p>
        </p:txBody>
      </p:sp>
      <p:sp>
        <p:nvSpPr>
          <p:cNvPr id="7" name="Subtitle 2"/>
          <p:cNvSpPr txBox="1">
            <a:spLocks/>
          </p:cNvSpPr>
          <p:nvPr/>
        </p:nvSpPr>
        <p:spPr>
          <a:xfrm>
            <a:off x="282102" y="3782728"/>
            <a:ext cx="8861898" cy="1145714"/>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lvl="1">
              <a:tabLst>
                <a:tab pos="2290763" algn="l"/>
                <a:tab pos="3205163" algn="l"/>
              </a:tabLst>
            </a:pPr>
            <a:r>
              <a:rPr lang="en-US" sz="2000" dirty="0" smtClean="0">
                <a:latin typeface="Times New Roman" panose="02020603050405020304" pitchFamily="18" charset="0"/>
                <a:cs typeface="Times New Roman" panose="02020603050405020304" pitchFamily="18" charset="0"/>
              </a:rPr>
              <a:t>	GVHD	: TS. PHẠM CÔNG THẮNG</a:t>
            </a:r>
          </a:p>
          <a:p>
            <a:pPr lvl="1">
              <a:tabLst>
                <a:tab pos="2290763" algn="l"/>
                <a:tab pos="3205163" algn="l"/>
              </a:tabLst>
            </a:pPr>
            <a:r>
              <a:rPr lang="en-US" sz="2000" dirty="0" smtClean="0">
                <a:latin typeface="Times New Roman" panose="02020603050405020304" pitchFamily="18" charset="0"/>
                <a:cs typeface="Times New Roman" panose="02020603050405020304" pitchFamily="18" charset="0"/>
              </a:rPr>
              <a:t>	SVTH	: PHAN ĐÌNH TÙNG</a:t>
            </a:r>
          </a:p>
          <a:p>
            <a:pPr lvl="1">
              <a:tabLst>
                <a:tab pos="2290763" algn="l"/>
                <a:tab pos="3205163" algn="l"/>
              </a:tabLst>
            </a:pPr>
            <a:r>
              <a:rPr lang="en-US" sz="2000" dirty="0" smtClean="0">
                <a:latin typeface="Times New Roman" panose="02020603050405020304" pitchFamily="18" charset="0"/>
                <a:cs typeface="Times New Roman" panose="02020603050405020304" pitchFamily="18" charset="0"/>
              </a:rPr>
              <a:t>	MSSV	: 102140165, LỚP: </a:t>
            </a:r>
            <a:r>
              <a:rPr lang="en-US" sz="2000" dirty="0" smtClean="0">
                <a:latin typeface="Times New Roman" panose="02020603050405020304" pitchFamily="18" charset="0"/>
                <a:cs typeface="Times New Roman" panose="02020603050405020304" pitchFamily="18" charset="0"/>
              </a:rPr>
              <a:t>14T3</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787546"/>
      </p:ext>
    </p:extLst>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49" y="41694"/>
            <a:ext cx="6996600" cy="621152"/>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13575" y="889871"/>
            <a:ext cx="5510859" cy="3534865"/>
          </a:xfrm>
          <a:prstGeom prst="rect">
            <a:avLst/>
          </a:prstGeom>
        </p:spPr>
        <p:txBody>
          <a:bodyPr lIns="91425" tIns="91425" rIns="91425" bIns="91425" anchor="t" anchorCtr="0">
            <a:noAutofit/>
          </a:bodyPr>
          <a:lstStyle/>
          <a:p>
            <a:pPr lvl="0" indent="339725" algn="just">
              <a:buNone/>
            </a:pPr>
            <a:r>
              <a:rPr lang="en-US" sz="2300" dirty="0" err="1">
                <a:solidFill>
                  <a:schemeClr val="tx1"/>
                </a:solidFill>
                <a:latin typeface="Times New Roman" panose="02020603050405020304" pitchFamily="18" charset="0"/>
                <a:cs typeface="Times New Roman" panose="02020603050405020304" pitchFamily="18" charset="0"/>
              </a:rPr>
              <a:t>GeoServer</a:t>
            </a:r>
            <a:r>
              <a:rPr lang="en-US" sz="2300" dirty="0">
                <a:solidFill>
                  <a:schemeClr val="tx1"/>
                </a:solidFill>
                <a:latin typeface="Times New Roman" panose="02020603050405020304" pitchFamily="18" charset="0"/>
                <a:cs typeface="Times New Roman" panose="02020603050405020304" pitchFamily="18" charset="0"/>
              </a:rPr>
              <a:t> là </a:t>
            </a:r>
            <a:r>
              <a:rPr lang="en-US" sz="2300" dirty="0" smtClean="0">
                <a:solidFill>
                  <a:schemeClr val="tx1"/>
                </a:solidFill>
                <a:latin typeface="Times New Roman" panose="02020603050405020304" pitchFamily="18" charset="0"/>
                <a:cs typeface="Times New Roman" panose="02020603050405020304" pitchFamily="18" charset="0"/>
              </a:rPr>
              <a:t>phần </a:t>
            </a:r>
            <a:r>
              <a:rPr lang="en-US" sz="2300" dirty="0" err="1" smtClean="0">
                <a:solidFill>
                  <a:schemeClr val="tx1"/>
                </a:solidFill>
                <a:latin typeface="Times New Roman" panose="02020603050405020304" pitchFamily="18" charset="0"/>
                <a:cs typeface="Times New Roman" panose="02020603050405020304" pitchFamily="18" charset="0"/>
              </a:rPr>
              <a:t>mềm</a:t>
            </a:r>
            <a:r>
              <a:rPr lang="en-US" sz="2300" dirty="0" smtClean="0">
                <a:solidFill>
                  <a:schemeClr val="tx1"/>
                </a:solidFill>
                <a:latin typeface="Times New Roman" panose="02020603050405020304" pitchFamily="18" charset="0"/>
                <a:cs typeface="Times New Roman" panose="02020603050405020304" pitchFamily="18" charset="0"/>
              </a:rPr>
              <a:t>:</a:t>
            </a:r>
          </a:p>
          <a:p>
            <a:pPr indent="339725" algn="just">
              <a:buFont typeface="Arial" panose="020B0604020202020204" pitchFamily="34" charset="0"/>
              <a:buChar char="•"/>
            </a:pPr>
            <a:r>
              <a:rPr lang="en-US" sz="2300" dirty="0" err="1" smtClean="0">
                <a:solidFill>
                  <a:schemeClr val="tx1"/>
                </a:solidFill>
                <a:latin typeface="Times New Roman" panose="02020603050405020304" pitchFamily="18" charset="0"/>
                <a:cs typeface="Times New Roman" panose="02020603050405020304" pitchFamily="18" charset="0"/>
              </a:rPr>
              <a:t>Chứa</a:t>
            </a:r>
            <a:r>
              <a:rPr lang="en-US" sz="2300" dirty="0" smtClean="0">
                <a:solidFill>
                  <a:schemeClr val="tx1"/>
                </a:solidFill>
                <a:latin typeface="Times New Roman" panose="02020603050405020304" pitchFamily="18" charset="0"/>
                <a:cs typeface="Times New Roman" panose="02020603050405020304" pitchFamily="18" charset="0"/>
              </a:rPr>
              <a:t> một </a:t>
            </a:r>
            <a:r>
              <a:rPr lang="en-US" sz="2300" dirty="0">
                <a:solidFill>
                  <a:schemeClr val="tx1"/>
                </a:solidFill>
                <a:latin typeface="Times New Roman" panose="02020603050405020304" pitchFamily="18" charset="0"/>
                <a:cs typeface="Times New Roman" panose="02020603050405020304" pitchFamily="18" charset="0"/>
              </a:rPr>
              <a:t>số </a:t>
            </a:r>
            <a:r>
              <a:rPr lang="en-US" sz="2300" dirty="0" err="1">
                <a:solidFill>
                  <a:schemeClr val="tx1"/>
                </a:solidFill>
                <a:latin typeface="Times New Roman" panose="02020603050405020304" pitchFamily="18" charset="0"/>
                <a:cs typeface="Times New Roman" panose="02020603050405020304" pitchFamily="18" charset="0"/>
              </a:rPr>
              <a:t>phương</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pháp</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phân</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tích</a:t>
            </a:r>
            <a:r>
              <a:rPr lang="en-US" sz="2300" dirty="0">
                <a:solidFill>
                  <a:schemeClr val="tx1"/>
                </a:solidFill>
                <a:latin typeface="Times New Roman" panose="02020603050405020304" pitchFamily="18" charset="0"/>
                <a:cs typeface="Times New Roman" panose="02020603050405020304" pitchFamily="18" charset="0"/>
              </a:rPr>
              <a:t> bản </a:t>
            </a:r>
            <a:r>
              <a:rPr lang="en-US" sz="2300" dirty="0" smtClean="0">
                <a:solidFill>
                  <a:schemeClr val="tx1"/>
                </a:solidFill>
                <a:latin typeface="Times New Roman" panose="02020603050405020304" pitchFamily="18" charset="0"/>
                <a:cs typeface="Times New Roman" panose="02020603050405020304" pitchFamily="18" charset="0"/>
              </a:rPr>
              <a:t>đồ</a:t>
            </a:r>
          </a:p>
          <a:p>
            <a:pPr indent="339725" algn="just">
              <a:buFont typeface="Arial" panose="020B0604020202020204" pitchFamily="34" charset="0"/>
              <a:buChar char="•"/>
            </a:pPr>
            <a:r>
              <a:rPr lang="en-US" sz="2300" dirty="0" smtClean="0">
                <a:solidFill>
                  <a:schemeClr val="tx1"/>
                </a:solidFill>
                <a:latin typeface="Times New Roman" panose="02020603050405020304" pitchFamily="18" charset="0"/>
                <a:cs typeface="Times New Roman" panose="02020603050405020304" pitchFamily="18" charset="0"/>
              </a:rPr>
              <a:t>Là một </a:t>
            </a:r>
            <a:r>
              <a:rPr lang="en-US" sz="2300" dirty="0">
                <a:solidFill>
                  <a:schemeClr val="tx1"/>
                </a:solidFill>
                <a:latin typeface="Times New Roman" panose="02020603050405020304" pitchFamily="18" charset="0"/>
                <a:cs typeface="Times New Roman" panose="02020603050405020304" pitchFamily="18" charset="0"/>
              </a:rPr>
              <a:t>máy </a:t>
            </a:r>
            <a:r>
              <a:rPr lang="en-US" sz="2300" dirty="0" err="1">
                <a:solidFill>
                  <a:schemeClr val="tx1"/>
                </a:solidFill>
                <a:latin typeface="Times New Roman" panose="02020603050405020304" pitchFamily="18" charset="0"/>
                <a:cs typeface="Times New Roman" panose="02020603050405020304" pitchFamily="18" charset="0"/>
              </a:rPr>
              <a:t>chủ</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mã</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nguồn</a:t>
            </a:r>
            <a:r>
              <a:rPr lang="en-US" sz="2300" dirty="0">
                <a:solidFill>
                  <a:schemeClr val="tx1"/>
                </a:solidFill>
                <a:latin typeface="Times New Roman" panose="02020603050405020304" pitchFamily="18" charset="0"/>
                <a:cs typeface="Times New Roman" panose="02020603050405020304" pitchFamily="18" charset="0"/>
              </a:rPr>
              <a:t> mở với </a:t>
            </a:r>
            <a:r>
              <a:rPr lang="en-US" sz="2300" dirty="0" smtClean="0">
                <a:solidFill>
                  <a:schemeClr val="tx1"/>
                </a:solidFill>
                <a:latin typeface="Times New Roman" panose="02020603050405020304" pitchFamily="18" charset="0"/>
                <a:cs typeface="Times New Roman" panose="02020603050405020304" pitchFamily="18" charset="0"/>
              </a:rPr>
              <a:t>mục </a:t>
            </a:r>
            <a:r>
              <a:rPr lang="en-US" sz="2300" dirty="0" err="1" smtClean="0">
                <a:solidFill>
                  <a:schemeClr val="tx1"/>
                </a:solidFill>
                <a:latin typeface="Times New Roman" panose="02020603050405020304" pitchFamily="18" charset="0"/>
                <a:cs typeface="Times New Roman" panose="02020603050405020304" pitchFamily="18" charset="0"/>
              </a:rPr>
              <a:t>đích</a:t>
            </a:r>
            <a:r>
              <a:rPr lang="en-US" sz="2300" dirty="0" smtClean="0">
                <a:solidFill>
                  <a:schemeClr val="tx1"/>
                </a:solidFill>
                <a:latin typeface="Times New Roman" panose="02020603050405020304" pitchFamily="18" charset="0"/>
                <a:cs typeface="Times New Roman" panose="02020603050405020304" pitchFamily="18" charset="0"/>
              </a:rPr>
              <a:t> kết </a:t>
            </a:r>
            <a:r>
              <a:rPr lang="en-US" sz="2300" dirty="0" err="1" smtClean="0">
                <a:solidFill>
                  <a:schemeClr val="tx1"/>
                </a:solidFill>
                <a:latin typeface="Times New Roman" panose="02020603050405020304" pitchFamily="18" charset="0"/>
                <a:cs typeface="Times New Roman" panose="02020603050405020304" pitchFamily="18" charset="0"/>
              </a:rPr>
              <a:t>nối</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err="1" smtClean="0">
                <a:solidFill>
                  <a:schemeClr val="tx1"/>
                </a:solidFill>
                <a:latin typeface="Times New Roman" panose="02020603050405020304" pitchFamily="18" charset="0"/>
                <a:cs typeface="Times New Roman" panose="02020603050405020304" pitchFamily="18" charset="0"/>
              </a:rPr>
              <a:t>những</a:t>
            </a:r>
            <a:r>
              <a:rPr lang="en-US" sz="2300" dirty="0" smtClean="0">
                <a:solidFill>
                  <a:schemeClr val="tx1"/>
                </a:solidFill>
                <a:latin typeface="Times New Roman" panose="02020603050405020304" pitchFamily="18" charset="0"/>
                <a:cs typeface="Times New Roman" panose="02020603050405020304" pitchFamily="18" charset="0"/>
              </a:rPr>
              <a:t> thông tin địa lý có </a:t>
            </a:r>
            <a:r>
              <a:rPr lang="en-US" sz="2300" dirty="0" err="1" smtClean="0">
                <a:solidFill>
                  <a:schemeClr val="tx1"/>
                </a:solidFill>
                <a:latin typeface="Times New Roman" panose="02020603050405020304" pitchFamily="18" charset="0"/>
                <a:cs typeface="Times New Roman" panose="02020603050405020304" pitchFamily="18" charset="0"/>
              </a:rPr>
              <a:t>sẵn</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a:solidFill>
                  <a:schemeClr val="tx1"/>
                </a:solidFill>
                <a:latin typeface="Times New Roman" panose="02020603050405020304" pitchFamily="18" charset="0"/>
                <a:cs typeface="Times New Roman" panose="02020603050405020304" pitchFamily="18" charset="0"/>
              </a:rPr>
              <a:t>tới các </a:t>
            </a:r>
            <a:r>
              <a:rPr lang="en-US" sz="2300" dirty="0" err="1">
                <a:solidFill>
                  <a:schemeClr val="tx1"/>
                </a:solidFill>
                <a:latin typeface="Times New Roman" panose="02020603050405020304" pitchFamily="18" charset="0"/>
                <a:cs typeface="Times New Roman" panose="02020603050405020304" pitchFamily="18" charset="0"/>
              </a:rPr>
              <a:t>trang</a:t>
            </a:r>
            <a:r>
              <a:rPr lang="en-US" sz="2300" dirty="0">
                <a:solidFill>
                  <a:schemeClr val="tx1"/>
                </a:solidFill>
                <a:latin typeface="Times New Roman" panose="02020603050405020304" pitchFamily="18" charset="0"/>
                <a:cs typeface="Times New Roman" panose="02020603050405020304" pitchFamily="18" charset="0"/>
              </a:rPr>
              <a:t> Web bản đồ địa lý </a:t>
            </a:r>
            <a:r>
              <a:rPr lang="en-US" sz="2300" dirty="0" err="1" smtClean="0">
                <a:solidFill>
                  <a:schemeClr val="tx1"/>
                </a:solidFill>
                <a:latin typeface="Times New Roman" panose="02020603050405020304" pitchFamily="18" charset="0"/>
                <a:cs typeface="Times New Roman" panose="02020603050405020304" pitchFamily="18" charset="0"/>
              </a:rPr>
              <a:t>sử</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dụng</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chuẩn</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smtClean="0">
                <a:solidFill>
                  <a:schemeClr val="tx1"/>
                </a:solidFill>
                <a:latin typeface="Times New Roman" panose="02020603050405020304" pitchFamily="18" charset="0"/>
                <a:cs typeface="Times New Roman" panose="02020603050405020304" pitchFamily="18" charset="0"/>
              </a:rPr>
              <a:t>mở.</a:t>
            </a:r>
          </a:p>
          <a:p>
            <a:pPr indent="339725" algn="just">
              <a:buFont typeface="Arial" panose="020B0604020202020204" pitchFamily="34" charset="0"/>
              <a:buChar char="•"/>
            </a:pPr>
            <a:r>
              <a:rPr lang="en-US" sz="2300" dirty="0" smtClean="0">
                <a:solidFill>
                  <a:schemeClr val="tx1"/>
                </a:solidFill>
                <a:latin typeface="Times New Roman" panose="02020603050405020304" pitchFamily="18" charset="0"/>
                <a:cs typeface="Times New Roman" panose="02020603050405020304" pitchFamily="18" charset="0"/>
              </a:rPr>
              <a:t>Được </a:t>
            </a:r>
            <a:r>
              <a:rPr lang="en-US" sz="2300" dirty="0" err="1" smtClean="0">
                <a:solidFill>
                  <a:schemeClr val="tx1"/>
                </a:solidFill>
                <a:latin typeface="Times New Roman" panose="02020603050405020304" pitchFamily="18" charset="0"/>
                <a:cs typeface="Times New Roman" panose="02020603050405020304" pitchFamily="18" charset="0"/>
              </a:rPr>
              <a:t>bắt</a:t>
            </a:r>
            <a:r>
              <a:rPr lang="en-US" sz="2300" dirty="0" smtClean="0">
                <a:solidFill>
                  <a:schemeClr val="tx1"/>
                </a:solidFill>
                <a:latin typeface="Times New Roman" panose="02020603050405020304" pitchFamily="18" charset="0"/>
                <a:cs typeface="Times New Roman" panose="02020603050405020304" pitchFamily="18" charset="0"/>
              </a:rPr>
              <a:t> đầu </a:t>
            </a:r>
            <a:r>
              <a:rPr lang="en-US" sz="2300" dirty="0" err="1" smtClean="0">
                <a:solidFill>
                  <a:schemeClr val="tx1"/>
                </a:solidFill>
                <a:latin typeface="Times New Roman" panose="02020603050405020304" pitchFamily="18" charset="0"/>
                <a:cs typeface="Times New Roman" panose="02020603050405020304" pitchFamily="18" charset="0"/>
              </a:rPr>
              <a:t>bởi</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smtClean="0">
                <a:solidFill>
                  <a:schemeClr val="tx1"/>
                </a:solidFill>
                <a:latin typeface="Times New Roman" panose="02020603050405020304" pitchFamily="18" charset="0"/>
                <a:cs typeface="Times New Roman" panose="02020603050405020304" pitchFamily="18" charset="0"/>
              </a:rPr>
              <a:t>TOPP (</a:t>
            </a:r>
            <a:r>
              <a:rPr lang="en-US" sz="2300" dirty="0" err="1">
                <a:solidFill>
                  <a:schemeClr val="tx1"/>
                </a:solidFill>
                <a:latin typeface="Times New Roman" panose="02020603050405020304" pitchFamily="18" charset="0"/>
                <a:cs typeface="Times New Roman" panose="02020603050405020304" pitchFamily="18" charset="0"/>
              </a:rPr>
              <a:t>tổ</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chức</a:t>
            </a:r>
            <a:r>
              <a:rPr lang="en-US" sz="2300" dirty="0">
                <a:solidFill>
                  <a:schemeClr val="tx1"/>
                </a:solidFill>
                <a:latin typeface="Times New Roman" panose="02020603050405020304" pitchFamily="18" charset="0"/>
                <a:cs typeface="Times New Roman" panose="02020603050405020304" pitchFamily="18" charset="0"/>
              </a:rPr>
              <a:t> phi </a:t>
            </a:r>
            <a:r>
              <a:rPr lang="en-US" sz="2300" dirty="0" err="1">
                <a:solidFill>
                  <a:schemeClr val="tx1"/>
                </a:solidFill>
                <a:latin typeface="Times New Roman" panose="02020603050405020304" pitchFamily="18" charset="0"/>
                <a:cs typeface="Times New Roman" panose="02020603050405020304" pitchFamily="18" charset="0"/>
              </a:rPr>
              <a:t>lợi</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smtClean="0">
                <a:solidFill>
                  <a:schemeClr val="tx1"/>
                </a:solidFill>
                <a:latin typeface="Times New Roman" panose="02020603050405020304" pitchFamily="18" charset="0"/>
                <a:cs typeface="Times New Roman" panose="02020603050405020304" pitchFamily="18" charset="0"/>
              </a:rPr>
              <a:t>nhuận</a:t>
            </a:r>
            <a:r>
              <a:rPr lang="en-US" sz="2300" dirty="0" smtClean="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nhằm</a:t>
            </a:r>
            <a:r>
              <a:rPr lang="en-US" sz="2300" dirty="0">
                <a:solidFill>
                  <a:schemeClr val="tx1"/>
                </a:solidFill>
                <a:latin typeface="Times New Roman" panose="02020603050405020304" pitchFamily="18" charset="0"/>
                <a:cs typeface="Times New Roman" panose="02020603050405020304" pitchFamily="18" charset="0"/>
              </a:rPr>
              <a:t> mục </a:t>
            </a:r>
            <a:r>
              <a:rPr lang="en-US" sz="2300" dirty="0" err="1">
                <a:solidFill>
                  <a:schemeClr val="tx1"/>
                </a:solidFill>
                <a:latin typeface="Times New Roman" panose="02020603050405020304" pitchFamily="18" charset="0"/>
                <a:cs typeface="Times New Roman" panose="02020603050405020304" pitchFamily="18" charset="0"/>
              </a:rPr>
              <a:t>đích</a:t>
            </a:r>
            <a:r>
              <a:rPr lang="en-US" sz="2300" dirty="0">
                <a:solidFill>
                  <a:schemeClr val="tx1"/>
                </a:solidFill>
                <a:latin typeface="Times New Roman" panose="02020603050405020304" pitchFamily="18" charset="0"/>
                <a:cs typeface="Times New Roman" panose="02020603050405020304" pitchFamily="18" charset="0"/>
              </a:rPr>
              <a:t> hỗ trợ việc </a:t>
            </a:r>
            <a:r>
              <a:rPr lang="en-US" sz="2300" dirty="0" err="1">
                <a:solidFill>
                  <a:schemeClr val="tx1"/>
                </a:solidFill>
                <a:latin typeface="Times New Roman" panose="02020603050405020304" pitchFamily="18" charset="0"/>
                <a:cs typeface="Times New Roman" panose="02020603050405020304" pitchFamily="18" charset="0"/>
              </a:rPr>
              <a:t>xử</a:t>
            </a:r>
            <a:r>
              <a:rPr lang="en-US" sz="2300" dirty="0">
                <a:solidFill>
                  <a:schemeClr val="tx1"/>
                </a:solidFill>
                <a:latin typeface="Times New Roman" panose="02020603050405020304" pitchFamily="18" charset="0"/>
                <a:cs typeface="Times New Roman" panose="02020603050405020304" pitchFamily="18" charset="0"/>
              </a:rPr>
              <a:t> lý thông tin không </a:t>
            </a:r>
            <a:r>
              <a:rPr lang="en-US" sz="2300" dirty="0" err="1">
                <a:solidFill>
                  <a:schemeClr val="tx1"/>
                </a:solidFill>
                <a:latin typeface="Times New Roman" panose="02020603050405020304" pitchFamily="18" charset="0"/>
                <a:cs typeface="Times New Roman" panose="02020603050405020304" pitchFamily="18" charset="0"/>
              </a:rPr>
              <a:t>gian</a:t>
            </a:r>
            <a:r>
              <a:rPr lang="en-US" sz="2300" dirty="0">
                <a:solidFill>
                  <a:schemeClr val="tx1"/>
                </a:solidFill>
                <a:latin typeface="Times New Roman" panose="02020603050405020304" pitchFamily="18" charset="0"/>
                <a:cs typeface="Times New Roman" panose="02020603050405020304" pitchFamily="18" charset="0"/>
              </a:rPr>
              <a:t> địa lý với </a:t>
            </a:r>
            <a:r>
              <a:rPr lang="en-US" sz="2300" dirty="0" err="1">
                <a:solidFill>
                  <a:schemeClr val="tx1"/>
                </a:solidFill>
                <a:latin typeface="Times New Roman" panose="02020603050405020304" pitchFamily="18" charset="0"/>
                <a:cs typeface="Times New Roman" panose="02020603050405020304" pitchFamily="18" charset="0"/>
              </a:rPr>
              <a:t>chất</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a:solidFill>
                  <a:schemeClr val="tx1"/>
                </a:solidFill>
                <a:latin typeface="Times New Roman" panose="02020603050405020304" pitchFamily="18" charset="0"/>
                <a:cs typeface="Times New Roman" panose="02020603050405020304" pitchFamily="18" charset="0"/>
              </a:rPr>
              <a:t>lượng</a:t>
            </a:r>
            <a:r>
              <a:rPr lang="en-US" sz="2300" dirty="0">
                <a:solidFill>
                  <a:schemeClr val="tx1"/>
                </a:solidFill>
                <a:latin typeface="Times New Roman" panose="02020603050405020304" pitchFamily="18" charset="0"/>
                <a:cs typeface="Times New Roman" panose="02020603050405020304" pitchFamily="18" charset="0"/>
              </a:rPr>
              <a:t> </a:t>
            </a:r>
            <a:r>
              <a:rPr lang="en-US" sz="2300" dirty="0" err="1" smtClean="0">
                <a:solidFill>
                  <a:schemeClr val="tx1"/>
                </a:solidFill>
                <a:latin typeface="Times New Roman" panose="02020603050405020304" pitchFamily="18" charset="0"/>
                <a:cs typeface="Times New Roman" panose="02020603050405020304" pitchFamily="18" charset="0"/>
              </a:rPr>
              <a:t>cao</a:t>
            </a:r>
            <a:r>
              <a:rPr lang="en-US" sz="2300" dirty="0" smtClean="0">
                <a:solidFill>
                  <a:schemeClr val="tx1"/>
                </a:solidFill>
                <a:latin typeface="Times New Roman" panose="02020603050405020304" pitchFamily="18" charset="0"/>
                <a:cs typeface="Times New Roman" panose="02020603050405020304" pitchFamily="18" charset="0"/>
              </a:rPr>
              <a:t>.</a:t>
            </a:r>
          </a:p>
        </p:txBody>
      </p:sp>
      <p:sp>
        <p:nvSpPr>
          <p:cNvPr id="10" name="Content Placeholder 2"/>
          <p:cNvSpPr>
            <a:spLocks noGrp="1"/>
          </p:cNvSpPr>
          <p:nvPr/>
        </p:nvSpPr>
        <p:spPr>
          <a:xfrm>
            <a:off x="3423865" y="519485"/>
            <a:ext cx="2300569" cy="52481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err="1" smtClean="0">
                <a:latin typeface="Calibri" panose="020F0502020204030204" pitchFamily="34" charset="0"/>
                <a:cs typeface="Calibri" panose="020F0502020204030204" pitchFamily="34" charset="0"/>
              </a:rPr>
              <a:t>GeoServer</a:t>
            </a:r>
            <a:endParaRPr lang="en-US" sz="2400" dirty="0" smtClean="0">
              <a:latin typeface="Calibri" panose="020F0502020204030204" pitchFamily="34" charset="0"/>
              <a:cs typeface="Calibri" panose="020F0502020204030204" pitchFamily="34" charset="0"/>
            </a:endParaRPr>
          </a:p>
        </p:txBody>
      </p:sp>
      <p:pic>
        <p:nvPicPr>
          <p:cNvPr id="4098" name="Picture 2" descr="Káº¿t quáº£ hÃ¬nh áº£nh cho GeoServ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589" y="519485"/>
            <a:ext cx="3905250" cy="390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83833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wipe(down)">
                                      <p:cBhvr>
                                        <p:cTn id="14" dur="500"/>
                                        <p:tgtEl>
                                          <p:spTgt spid="4098"/>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486">
                                            <p:txEl>
                                              <p:pRg st="2" end="2"/>
                                            </p:txEl>
                                          </p:spTgt>
                                        </p:tgtEl>
                                        <p:attrNameLst>
                                          <p:attrName>style.visibility</p:attrName>
                                        </p:attrNameLst>
                                      </p:cBhvr>
                                      <p:to>
                                        <p:strVal val="visible"/>
                                      </p:to>
                                    </p:set>
                                    <p:animEffect transition="in" filter="wipe(down)">
                                      <p:cBhvr>
                                        <p:cTn id="26" dur="500"/>
                                        <p:tgtEl>
                                          <p:spTgt spid="486">
                                            <p:txEl>
                                              <p:pRg st="2" end="2"/>
                                            </p:txEl>
                                          </p:spTgt>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486">
                                            <p:txEl>
                                              <p:pRg st="3" end="3"/>
                                            </p:txEl>
                                          </p:spTgt>
                                        </p:tgtEl>
                                        <p:attrNameLst>
                                          <p:attrName>style.visibility</p:attrName>
                                        </p:attrNameLst>
                                      </p:cBhvr>
                                      <p:to>
                                        <p:strVal val="visible"/>
                                      </p:to>
                                    </p:set>
                                    <p:animEffect transition="in" filter="wipe(down)">
                                      <p:cBhvr>
                                        <p:cTn id="30" dur="500"/>
                                        <p:tgtEl>
                                          <p:spTgt spid="48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657226"/>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154113" y="1055901"/>
            <a:ext cx="4335694" cy="3721582"/>
          </a:xfrm>
          <a:prstGeom prst="rect">
            <a:avLst/>
          </a:prstGeom>
        </p:spPr>
        <p:txBody>
          <a:bodyPr lIns="91425" tIns="91425" rIns="91425" bIns="91425" anchor="t" anchorCtr="0">
            <a:noAutofit/>
          </a:bodyPr>
          <a:lstStyle/>
          <a:p>
            <a:pPr indent="365760" algn="just">
              <a:buNone/>
            </a:pPr>
            <a:r>
              <a:rPr lang="en-US" sz="2400" dirty="0">
                <a:solidFill>
                  <a:schemeClr val="tx1"/>
                </a:solidFill>
                <a:latin typeface="Times New Roman" panose="02020603050405020304" pitchFamily="18" charset="0"/>
                <a:cs typeface="Times New Roman" panose="02020603050405020304" pitchFamily="18" charset="0"/>
              </a:rPr>
              <a:t>PostgreSQL được </a:t>
            </a:r>
            <a:r>
              <a:rPr lang="en-US" sz="2400" dirty="0" err="1">
                <a:solidFill>
                  <a:schemeClr val="tx1"/>
                </a:solidFill>
                <a:latin typeface="Times New Roman" panose="02020603050405020304" pitchFamily="18" charset="0"/>
                <a:cs typeface="Times New Roman" panose="02020603050405020304" pitchFamily="18" charset="0"/>
              </a:rPr>
              <a:t>đánh</a:t>
            </a:r>
            <a:r>
              <a:rPr lang="en-US" sz="2400" dirty="0">
                <a:solidFill>
                  <a:schemeClr val="tx1"/>
                </a:solidFill>
                <a:latin typeface="Times New Roman" panose="02020603050405020304" pitchFamily="18" charset="0"/>
                <a:cs typeface="Times New Roman" panose="02020603050405020304" pitchFamily="18" charset="0"/>
              </a:rPr>
              <a:t> giá là </a:t>
            </a:r>
            <a:r>
              <a:rPr lang="en-US" sz="2400" dirty="0" err="1">
                <a:solidFill>
                  <a:schemeClr val="tx1"/>
                </a:solidFill>
                <a:latin typeface="Times New Roman" panose="02020603050405020304" pitchFamily="18" charset="0"/>
                <a:cs typeface="Times New Roman" panose="02020603050405020304" pitchFamily="18" charset="0"/>
              </a:rPr>
              <a:t>hiệu</a:t>
            </a:r>
            <a:r>
              <a:rPr lang="en-US" sz="2400" dirty="0">
                <a:solidFill>
                  <a:schemeClr val="tx1"/>
                </a:solidFill>
                <a:latin typeface="Times New Roman" panose="02020603050405020304" pitchFamily="18" charset="0"/>
                <a:cs typeface="Times New Roman" panose="02020603050405020304" pitchFamily="18" charset="0"/>
              </a:rPr>
              <a:t> quả trong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khai</a:t>
            </a:r>
            <a:r>
              <a:rPr lang="en-US" sz="2400" dirty="0">
                <a:solidFill>
                  <a:schemeClr val="tx1"/>
                </a:solidFill>
                <a:latin typeface="Times New Roman" panose="02020603050405020304" pitchFamily="18" charset="0"/>
                <a:cs typeface="Times New Roman" panose="02020603050405020304" pitchFamily="18" charset="0"/>
              </a:rPr>
              <a:t>, cách </a:t>
            </a:r>
            <a:r>
              <a:rPr lang="en-US" sz="2400" dirty="0" err="1">
                <a:solidFill>
                  <a:schemeClr val="tx1"/>
                </a:solidFill>
                <a:latin typeface="Times New Roman" panose="02020603050405020304" pitchFamily="18" charset="0"/>
                <a:cs typeface="Times New Roman" panose="02020603050405020304" pitchFamily="18" charset="0"/>
              </a:rPr>
              <a:t>lưu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trữ</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giản</a:t>
            </a:r>
            <a:r>
              <a:rPr lang="en-US" sz="2400" dirty="0">
                <a:solidFill>
                  <a:schemeClr val="tx1"/>
                </a:solidFill>
                <a:latin typeface="Times New Roman" panose="02020603050405020304" pitchFamily="18" charset="0"/>
                <a:cs typeface="Times New Roman" panose="02020603050405020304" pitchFamily="18" charset="0"/>
              </a:rPr>
              <a:t>, bảo mật, </a:t>
            </a:r>
            <a:r>
              <a:rPr lang="en-US" sz="2400" dirty="0" err="1">
                <a:solidFill>
                  <a:schemeClr val="tx1"/>
                </a:solidFill>
                <a:latin typeface="Times New Roman" panose="02020603050405020304" pitchFamily="18" charset="0"/>
                <a:cs typeface="Times New Roman" panose="02020603050405020304" pitchFamily="18" charset="0"/>
              </a:rPr>
              <a:t>tương</a:t>
            </a:r>
            <a:r>
              <a:rPr lang="en-US" sz="2400" dirty="0">
                <a:solidFill>
                  <a:schemeClr val="tx1"/>
                </a:solidFill>
                <a:latin typeface="Times New Roman" panose="02020603050405020304" pitchFamily="18" charset="0"/>
                <a:cs typeface="Times New Roman" panose="02020603050405020304" pitchFamily="18" charset="0"/>
              </a:rPr>
              <a:t> thích </a:t>
            </a:r>
            <a:r>
              <a:rPr lang="en-US" sz="2400" dirty="0" err="1">
                <a:solidFill>
                  <a:schemeClr val="tx1"/>
                </a:solidFill>
                <a:latin typeface="Times New Roman" panose="02020603050405020304" pitchFamily="18" charset="0"/>
                <a:cs typeface="Times New Roman" panose="02020603050405020304" pitchFamily="18" charset="0"/>
              </a:rPr>
              <a:t>cao</a:t>
            </a:r>
            <a:r>
              <a:rPr lang="en-US" sz="2400" dirty="0">
                <a:solidFill>
                  <a:schemeClr val="tx1"/>
                </a:solidFill>
                <a:latin typeface="Times New Roman" panose="02020603050405020304" pitchFamily="18" charset="0"/>
                <a:cs typeface="Times New Roman" panose="02020603050405020304" pitchFamily="18" charset="0"/>
              </a:rPr>
              <a:t>. Hỗ trợ dữ </a:t>
            </a:r>
            <a:r>
              <a:rPr lang="en-US" sz="2400" dirty="0" err="1">
                <a:solidFill>
                  <a:schemeClr val="tx1"/>
                </a:solidFill>
                <a:latin typeface="Times New Roman" panose="02020603050405020304" pitchFamily="18" charset="0"/>
                <a:cs typeface="Times New Roman" panose="02020603050405020304" pitchFamily="18" charset="0"/>
              </a:rPr>
              <a:t>liệu</a:t>
            </a:r>
            <a:r>
              <a:rPr lang="en-US" sz="2400" dirty="0">
                <a:solidFill>
                  <a:schemeClr val="tx1"/>
                </a:solidFill>
                <a:latin typeface="Times New Roman" panose="02020603050405020304" pitchFamily="18" charset="0"/>
                <a:cs typeface="Times New Roman" panose="02020603050405020304" pitchFamily="18" charset="0"/>
              </a:rPr>
              <a:t> lên đến </a:t>
            </a:r>
            <a:r>
              <a:rPr lang="en-US" sz="2400" dirty="0" err="1">
                <a:solidFill>
                  <a:schemeClr val="tx1"/>
                </a:solidFill>
                <a:latin typeface="Times New Roman" panose="02020603050405020304" pitchFamily="18" charset="0"/>
                <a:cs typeface="Times New Roman" panose="02020603050405020304" pitchFamily="18" charset="0"/>
              </a:rPr>
              <a:t>kích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thước</a:t>
            </a:r>
            <a:r>
              <a:rPr lang="en-US" sz="2400" dirty="0">
                <a:solidFill>
                  <a:schemeClr val="tx1"/>
                </a:solidFill>
                <a:latin typeface="Times New Roman" panose="02020603050405020304" pitchFamily="18" charset="0"/>
                <a:cs typeface="Times New Roman" panose="02020603050405020304" pitchFamily="18" charset="0"/>
              </a:rPr>
              <a:t> Terabyte, </a:t>
            </a:r>
            <a:r>
              <a:rPr lang="en-US" sz="2400" dirty="0" err="1">
                <a:solidFill>
                  <a:schemeClr val="tx1"/>
                </a:solidFill>
                <a:latin typeface="Times New Roman" panose="02020603050405020304" pitchFamily="18" charset="0"/>
                <a:cs typeface="Times New Roman" panose="02020603050405020304" pitchFamily="18" charset="0"/>
              </a:rPr>
              <a:t>phù</a:t>
            </a:r>
            <a:r>
              <a:rPr lang="en-US" sz="2400" dirty="0">
                <a:solidFill>
                  <a:schemeClr val="tx1"/>
                </a:solidFill>
                <a:latin typeface="Times New Roman" panose="02020603050405020304" pitchFamily="18" charset="0"/>
                <a:cs typeface="Times New Roman" panose="02020603050405020304" pitchFamily="18" charset="0"/>
              </a:rPr>
              <a:t> hợp để </a:t>
            </a:r>
            <a:r>
              <a:rPr lang="en-US" sz="2400" dirty="0" err="1">
                <a:solidFill>
                  <a:schemeClr val="tx1"/>
                </a:solidFill>
                <a:latin typeface="Times New Roman" panose="02020603050405020304" pitchFamily="18" charset="0"/>
                <a:cs typeface="Times New Roman" panose="02020603050405020304" pitchFamily="18" charset="0"/>
              </a:rPr>
              <a:t>lưu</a:t>
            </a:r>
            <a:r>
              <a:rPr lang="en-US" sz="2400" dirty="0">
                <a:solidFill>
                  <a:schemeClr val="tx1"/>
                </a:solidFill>
                <a:latin typeface="Times New Roman" panose="02020603050405020304" pitchFamily="18" charset="0"/>
                <a:cs typeface="Times New Roman" panose="02020603050405020304" pitchFamily="18" charset="0"/>
              </a:rPr>
              <a:t> dữ </a:t>
            </a:r>
            <a:r>
              <a:rPr lang="en-US" sz="2400" dirty="0" err="1">
                <a:solidFill>
                  <a:schemeClr val="tx1"/>
                </a:solidFill>
                <a:latin typeface="Times New Roman" panose="02020603050405020304" pitchFamily="18" charset="0"/>
                <a:cs typeface="Times New Roman" panose="02020603050405020304" pitchFamily="18" charset="0"/>
              </a:rPr>
              <a:t>liệu</a:t>
            </a:r>
            <a:r>
              <a:rPr lang="en-US" sz="2400" dirty="0">
                <a:solidFill>
                  <a:schemeClr val="tx1"/>
                </a:solidFill>
                <a:latin typeface="Times New Roman" panose="02020603050405020304" pitchFamily="18" charset="0"/>
                <a:cs typeface="Times New Roman" panose="02020603050405020304" pitchFamily="18" charset="0"/>
              </a:rPr>
              <a:t> bản đồ. </a:t>
            </a:r>
            <a:endParaRPr lang="en-US" sz="2400" dirty="0" smtClean="0">
              <a:solidFill>
                <a:schemeClr val="tx1"/>
              </a:solidFill>
              <a:latin typeface="Times New Roman" panose="02020603050405020304" pitchFamily="18" charset="0"/>
              <a:cs typeface="Times New Roman" panose="02020603050405020304" pitchFamily="18" charset="0"/>
            </a:endParaRPr>
          </a:p>
          <a:p>
            <a:pPr lvl="0" indent="365760" algn="just">
              <a:buNone/>
            </a:pPr>
            <a:r>
              <a:rPr lang="en-US" sz="2400" dirty="0" smtClean="0">
                <a:solidFill>
                  <a:schemeClr val="tx1"/>
                </a:solidFill>
                <a:latin typeface="Times New Roman" panose="02020603050405020304" pitchFamily="18" charset="0"/>
                <a:cs typeface="Times New Roman" panose="02020603050405020304" pitchFamily="18" charset="0"/>
              </a:rPr>
              <a:t>PostgreSQL </a:t>
            </a:r>
            <a:r>
              <a:rPr lang="en-US" sz="2400" dirty="0" smtClean="0">
                <a:solidFill>
                  <a:schemeClr val="tx1"/>
                </a:solidFill>
                <a:latin typeface="Times New Roman" panose="02020603050405020304" pitchFamily="18" charset="0"/>
                <a:cs typeface="Times New Roman" panose="02020603050405020304" pitchFamily="18" charset="0"/>
              </a:rPr>
              <a:t>có </a:t>
            </a:r>
            <a:r>
              <a:rPr lang="en-US" sz="2400" dirty="0" err="1" smtClean="0">
                <a:solidFill>
                  <a:schemeClr val="tx1"/>
                </a:solidFill>
                <a:latin typeface="Times New Roman" panose="02020603050405020304" pitchFamily="18" charset="0"/>
                <a:cs typeface="Times New Roman" panose="02020603050405020304" pitchFamily="18" charset="0"/>
              </a:rPr>
              <a:t>PostGIS</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một </a:t>
            </a:r>
            <a:r>
              <a:rPr lang="en-US" sz="2400" dirty="0" smtClean="0">
                <a:solidFill>
                  <a:schemeClr val="tx1"/>
                </a:solidFill>
                <a:latin typeface="Times New Roman" panose="02020603050405020304" pitchFamily="18" charset="0"/>
                <a:cs typeface="Times New Roman" panose="02020603050405020304" pitchFamily="18" charset="0"/>
              </a:rPr>
              <a:t>thư viện </a:t>
            </a:r>
            <a:r>
              <a:rPr lang="en-US" sz="2400" dirty="0">
                <a:solidFill>
                  <a:schemeClr val="tx1"/>
                </a:solidFill>
                <a:latin typeface="Times New Roman" panose="02020603050405020304" pitchFamily="18" charset="0"/>
                <a:cs typeface="Times New Roman" panose="02020603050405020304" pitchFamily="18" charset="0"/>
              </a:rPr>
              <a:t>hỗ trợ </a:t>
            </a:r>
            <a:r>
              <a:rPr lang="en-US" sz="2400" dirty="0" err="1">
                <a:solidFill>
                  <a:schemeClr val="tx1"/>
                </a:solidFill>
                <a:latin typeface="Times New Roman" panose="02020603050405020304" pitchFamily="18" charset="0"/>
                <a:cs typeface="Times New Roman" panose="02020603050405020304" pitchFamily="18" charset="0"/>
              </a:rPr>
              <a:t>cho</a:t>
            </a:r>
            <a:r>
              <a:rPr lang="en-US" sz="2400" dirty="0">
                <a:solidFill>
                  <a:schemeClr val="tx1"/>
                </a:solidFill>
                <a:latin typeface="Times New Roman" panose="02020603050405020304" pitchFamily="18" charset="0"/>
                <a:cs typeface="Times New Roman" panose="02020603050405020304" pitchFamily="18" charset="0"/>
              </a:rPr>
              <a:t> các </a:t>
            </a:r>
            <a:r>
              <a:rPr lang="en-US" sz="2400" dirty="0" err="1">
                <a:solidFill>
                  <a:schemeClr val="tx1"/>
                </a:solidFill>
                <a:latin typeface="Times New Roman" panose="02020603050405020304" pitchFamily="18" charset="0"/>
                <a:cs typeface="Times New Roman" panose="02020603050405020304" pitchFamily="18" charset="0"/>
              </a:rPr>
              <a:t>đối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tượng</a:t>
            </a:r>
            <a:r>
              <a:rPr lang="en-US" sz="2400" dirty="0">
                <a:solidFill>
                  <a:schemeClr val="tx1"/>
                </a:solidFill>
                <a:latin typeface="Times New Roman" panose="02020603050405020304" pitchFamily="18" charset="0"/>
                <a:cs typeface="Times New Roman" panose="02020603050405020304" pitchFamily="18" charset="0"/>
              </a:rPr>
              <a:t> địa lý vào cơ </a:t>
            </a:r>
            <a:r>
              <a:rPr lang="en-US" sz="2400" dirty="0" err="1">
                <a:solidFill>
                  <a:schemeClr val="tx1"/>
                </a:solidFill>
                <a:latin typeface="Times New Roman" panose="02020603050405020304" pitchFamily="18" charset="0"/>
                <a:cs typeface="Times New Roman" panose="02020603050405020304" pitchFamily="18" charset="0"/>
              </a:rPr>
              <a:t>sở</a:t>
            </a:r>
            <a:r>
              <a:rPr lang="en-US" sz="2400" dirty="0">
                <a:solidFill>
                  <a:schemeClr val="tx1"/>
                </a:solidFill>
                <a:latin typeface="Times New Roman" panose="02020603050405020304" pitchFamily="18" charset="0"/>
                <a:cs typeface="Times New Roman" panose="02020603050405020304" pitchFamily="18" charset="0"/>
              </a:rPr>
              <a:t> dữ </a:t>
            </a:r>
            <a:r>
              <a:rPr lang="en-US" sz="2400" dirty="0" err="1">
                <a:solidFill>
                  <a:schemeClr val="tx1"/>
                </a:solidFill>
                <a:latin typeface="Times New Roman" panose="02020603050405020304" pitchFamily="18" charset="0"/>
                <a:cs typeface="Times New Roman" panose="02020603050405020304" pitchFamily="18" charset="0"/>
              </a:rPr>
              <a:t>liệu</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quan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đối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tượng</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smtClean="0">
              <a:solidFill>
                <a:schemeClr val="tx1"/>
              </a:solidFill>
              <a:latin typeface="Times New Roman" panose="02020603050405020304" pitchFamily="18" charset="0"/>
              <a:cs typeface="Times New Roman" panose="02020603050405020304" pitchFamily="18" charset="0"/>
            </a:endParaRPr>
          </a:p>
        </p:txBody>
      </p:sp>
      <p:sp>
        <p:nvSpPr>
          <p:cNvPr id="10" name="Content Placeholder 2"/>
          <p:cNvSpPr>
            <a:spLocks noGrp="1"/>
          </p:cNvSpPr>
          <p:nvPr/>
        </p:nvSpPr>
        <p:spPr>
          <a:xfrm>
            <a:off x="1341783" y="513055"/>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smtClean="0">
                <a:latin typeface="Calibri" panose="020F0502020204030204" pitchFamily="34" charset="0"/>
                <a:cs typeface="Calibri" panose="020F0502020204030204" pitchFamily="34" charset="0"/>
              </a:rPr>
              <a:t>Cơ </a:t>
            </a:r>
            <a:r>
              <a:rPr lang="en-US" sz="3200" dirty="0" err="1" smtClean="0">
                <a:latin typeface="Calibri" panose="020F0502020204030204" pitchFamily="34" charset="0"/>
                <a:cs typeface="Calibri" panose="020F0502020204030204" pitchFamily="34" charset="0"/>
              </a:rPr>
              <a:t>sở</a:t>
            </a:r>
            <a:r>
              <a:rPr lang="en-US" sz="3200" dirty="0" smtClean="0">
                <a:latin typeface="Calibri" panose="020F0502020204030204" pitchFamily="34" charset="0"/>
                <a:cs typeface="Calibri" panose="020F0502020204030204" pitchFamily="34" charset="0"/>
              </a:rPr>
              <a:t> dữ </a:t>
            </a:r>
            <a:r>
              <a:rPr lang="en-US" sz="3200" dirty="0" err="1" smtClean="0">
                <a:latin typeface="Calibri" panose="020F0502020204030204" pitchFamily="34" charset="0"/>
                <a:cs typeface="Calibri" panose="020F0502020204030204" pitchFamily="34" charset="0"/>
              </a:rPr>
              <a:t>liệu</a:t>
            </a:r>
            <a:r>
              <a:rPr lang="en-US" sz="3200" dirty="0" smtClean="0">
                <a:latin typeface="Calibri" panose="020F0502020204030204" pitchFamily="34" charset="0"/>
                <a:cs typeface="Calibri" panose="020F0502020204030204" pitchFamily="34" charset="0"/>
              </a:rPr>
              <a:t> không </a:t>
            </a:r>
            <a:r>
              <a:rPr lang="en-US" sz="3200" dirty="0" err="1" smtClean="0">
                <a:latin typeface="Calibri" panose="020F0502020204030204" pitchFamily="34" charset="0"/>
                <a:cs typeface="Calibri" panose="020F0502020204030204" pitchFamily="34" charset="0"/>
              </a:rPr>
              <a:t>gian</a:t>
            </a:r>
            <a:r>
              <a:rPr lang="en-US" sz="3200" dirty="0" smtClean="0">
                <a:latin typeface="Calibri" panose="020F0502020204030204" pitchFamily="34" charset="0"/>
                <a:cs typeface="Calibri" panose="020F0502020204030204" pitchFamily="34" charset="0"/>
              </a:rPr>
              <a:t> - </a:t>
            </a:r>
            <a:r>
              <a:rPr lang="en-US" sz="3200" dirty="0">
                <a:latin typeface="Calibri" panose="020F0502020204030204" pitchFamily="34" charset="0"/>
                <a:cs typeface="Calibri" panose="020F0502020204030204" pitchFamily="34" charset="0"/>
              </a:rPr>
              <a:t>PostgreSQL</a:t>
            </a:r>
          </a:p>
        </p:txBody>
      </p:sp>
      <p:graphicFrame>
        <p:nvGraphicFramePr>
          <p:cNvPr id="2" name="Table 1"/>
          <p:cNvGraphicFramePr>
            <a:graphicFrameLocks noGrp="1"/>
          </p:cNvGraphicFramePr>
          <p:nvPr>
            <p:extLst>
              <p:ext uri="{D42A27DB-BD31-4B8C-83A1-F6EECF244321}">
                <p14:modId xmlns:p14="http://schemas.microsoft.com/office/powerpoint/2010/main" val="1741855534"/>
              </p:ext>
            </p:extLst>
          </p:nvPr>
        </p:nvGraphicFramePr>
        <p:xfrm>
          <a:off x="4574150" y="1171716"/>
          <a:ext cx="4436286" cy="3200400"/>
        </p:xfrm>
        <a:graphic>
          <a:graphicData uri="http://schemas.openxmlformats.org/drawingml/2006/table">
            <a:tbl>
              <a:tblPr firstRow="1" firstCol="1" bandRow="1">
                <a:tableStyleId>{9064341A-4EE2-4885-B17D-4086B769AF5B}</a:tableStyleId>
              </a:tblPr>
              <a:tblGrid>
                <a:gridCol w="3154936">
                  <a:extLst>
                    <a:ext uri="{9D8B030D-6E8A-4147-A177-3AD203B41FA5}">
                      <a16:colId xmlns:a16="http://schemas.microsoft.com/office/drawing/2014/main" val="2595805493"/>
                    </a:ext>
                  </a:extLst>
                </a:gridCol>
                <a:gridCol w="1281350">
                  <a:extLst>
                    <a:ext uri="{9D8B030D-6E8A-4147-A177-3AD203B41FA5}">
                      <a16:colId xmlns:a16="http://schemas.microsoft.com/office/drawing/2014/main" val="4189514815"/>
                    </a:ext>
                  </a:extLst>
                </a:gridCol>
              </a:tblGrid>
              <a:tr h="457200">
                <a:tc>
                  <a:txBody>
                    <a:bodyPr/>
                    <a:lstStyle/>
                    <a:p>
                      <a:pPr indent="13970" algn="ctr">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Khả</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năng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ctr">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Giá trị</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5306797"/>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CSDL</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2313871"/>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1 </a:t>
                      </a:r>
                      <a:r>
                        <a:rPr lang="en-US" sz="2100" dirty="0" err="1" smtClean="0">
                          <a:effectLst/>
                          <a:latin typeface="Times New Roman" panose="02020603050405020304" pitchFamily="18" charset="0"/>
                          <a:cs typeface="Times New Roman" panose="02020603050405020304" pitchFamily="18" charset="0"/>
                        </a:rPr>
                        <a:t>bảng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32 TB</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42026768"/>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1 </a:t>
                      </a:r>
                      <a:r>
                        <a:rPr lang="en-US" sz="2100" dirty="0" smtClean="0">
                          <a:effectLst/>
                          <a:latin typeface="Times New Roman" panose="02020603050405020304" pitchFamily="18" charset="0"/>
                          <a:cs typeface="Times New Roman" panose="02020603050405020304" pitchFamily="18" charset="0"/>
                        </a:rPr>
                        <a:t>dòng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1.6 TB</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2911440"/>
                  </a:ext>
                </a:extLst>
              </a:tr>
              <a:tr h="457200">
                <a:tc>
                  <a:txBody>
                    <a:bodyPr/>
                    <a:lstStyle/>
                    <a:p>
                      <a:pPr indent="13970" algn="just">
                        <a:lnSpc>
                          <a:spcPct val="100000"/>
                        </a:lnSpc>
                        <a:spcBef>
                          <a:spcPts val="0"/>
                        </a:spcBef>
                        <a:spcAft>
                          <a:spcPts val="0"/>
                        </a:spcAft>
                      </a:pPr>
                      <a:r>
                        <a:rPr lang="en-US" sz="2100" dirty="0" err="1">
                          <a:effectLst/>
                          <a:latin typeface="Times New Roman" panose="02020603050405020304" pitchFamily="18" charset="0"/>
                          <a:cs typeface="Times New Roman" panose="02020603050405020304" pitchFamily="18" charset="0"/>
                        </a:rPr>
                        <a:t>Kích</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thước</a:t>
                      </a:r>
                      <a:r>
                        <a:rPr lang="en-US" sz="2100" dirty="0">
                          <a:effectLst/>
                          <a:latin typeface="Times New Roman" panose="02020603050405020304" pitchFamily="18" charset="0"/>
                          <a:cs typeface="Times New Roman" panose="02020603050405020304" pitchFamily="18" charset="0"/>
                        </a:rPr>
                        <a:t> của 1 </a:t>
                      </a:r>
                      <a:r>
                        <a:rPr lang="en-US" sz="2100" dirty="0" smtClean="0">
                          <a:effectLst/>
                          <a:latin typeface="Times New Roman" panose="02020603050405020304" pitchFamily="18" charset="0"/>
                          <a:cs typeface="Times New Roman" panose="02020603050405020304" pitchFamily="18" charset="0"/>
                        </a:rPr>
                        <a:t>trường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1 GB</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032926"/>
                  </a:ext>
                </a:extLst>
              </a:tr>
              <a:tr h="457200">
                <a:tc>
                  <a:txBody>
                    <a:bodyPr/>
                    <a:lstStyle/>
                    <a:p>
                      <a:pPr indent="13970"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Số </a:t>
                      </a:r>
                      <a:r>
                        <a:rPr lang="en-US" sz="2100" dirty="0" err="1">
                          <a:effectLst/>
                          <a:latin typeface="Times New Roman" panose="02020603050405020304" pitchFamily="18" charset="0"/>
                          <a:cs typeface="Times New Roman" panose="02020603050405020304" pitchFamily="18" charset="0"/>
                        </a:rPr>
                        <a:t>lượng</a:t>
                      </a:r>
                      <a:r>
                        <a:rPr lang="en-US" sz="2100" dirty="0">
                          <a:effectLst/>
                          <a:latin typeface="Times New Roman" panose="02020603050405020304" pitchFamily="18" charset="0"/>
                          <a:cs typeface="Times New Roman" panose="02020603050405020304" pitchFamily="18" charset="0"/>
                        </a:rPr>
                        <a:t> dòng trong 1 </a:t>
                      </a:r>
                      <a:r>
                        <a:rPr lang="en-US" sz="2100" dirty="0" err="1">
                          <a:effectLst/>
                          <a:latin typeface="Times New Roman" panose="02020603050405020304" pitchFamily="18" charset="0"/>
                          <a:cs typeface="Times New Roman" panose="02020603050405020304" pitchFamily="18" charset="0"/>
                        </a:rPr>
                        <a:t>bảng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8415" algn="just">
                        <a:lnSpc>
                          <a:spcPct val="100000"/>
                        </a:lnSpc>
                        <a:spcBef>
                          <a:spcPts val="0"/>
                        </a:spcBef>
                        <a:spcAft>
                          <a:spcPts val="0"/>
                        </a:spcAft>
                      </a:pPr>
                      <a:r>
                        <a:rPr lang="en-US" sz="21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68598368"/>
                  </a:ext>
                </a:extLst>
              </a:tr>
              <a:tr h="457200">
                <a:tc>
                  <a:txBody>
                    <a:bodyPr/>
                    <a:lstStyle/>
                    <a:p>
                      <a:pPr indent="13970" algn="just">
                        <a:lnSpc>
                          <a:spcPct val="100000"/>
                        </a:lnSpc>
                        <a:spcBef>
                          <a:spcPts val="0"/>
                        </a:spcBef>
                        <a:spcAft>
                          <a:spcPts val="0"/>
                        </a:spcAft>
                      </a:pPr>
                      <a:r>
                        <a:rPr lang="en-US" sz="2100" dirty="0">
                          <a:effectLst/>
                          <a:latin typeface="Times New Roman" panose="02020603050405020304" pitchFamily="18" charset="0"/>
                          <a:cs typeface="Times New Roman" panose="02020603050405020304" pitchFamily="18" charset="0"/>
                        </a:rPr>
                        <a:t>Số </a:t>
                      </a:r>
                      <a:r>
                        <a:rPr lang="en-US" sz="2100" dirty="0" err="1">
                          <a:effectLst/>
                          <a:latin typeface="Times New Roman" panose="02020603050405020304" pitchFamily="18" charset="0"/>
                          <a:cs typeface="Times New Roman" panose="02020603050405020304" pitchFamily="18" charset="0"/>
                        </a:rPr>
                        <a:t>lượng</a:t>
                      </a:r>
                      <a:r>
                        <a:rPr lang="en-US" sz="2100" dirty="0">
                          <a:effectLst/>
                          <a:latin typeface="Times New Roman" panose="02020603050405020304" pitchFamily="18" charset="0"/>
                          <a:cs typeface="Times New Roman" panose="02020603050405020304" pitchFamily="18" charset="0"/>
                        </a:rPr>
                        <a:t> </a:t>
                      </a:r>
                      <a:r>
                        <a:rPr lang="en-US" sz="2100" dirty="0" err="1">
                          <a:effectLst/>
                          <a:latin typeface="Times New Roman" panose="02020603050405020304" pitchFamily="18" charset="0"/>
                          <a:cs typeface="Times New Roman" panose="02020603050405020304" pitchFamily="18" charset="0"/>
                        </a:rPr>
                        <a:t>cột</a:t>
                      </a:r>
                      <a:r>
                        <a:rPr lang="en-US" sz="2100" dirty="0">
                          <a:effectLst/>
                          <a:latin typeface="Times New Roman" panose="02020603050405020304" pitchFamily="18" charset="0"/>
                          <a:cs typeface="Times New Roman" panose="02020603050405020304" pitchFamily="18" charset="0"/>
                        </a:rPr>
                        <a:t> trong 1 </a:t>
                      </a:r>
                      <a:r>
                        <a:rPr lang="en-US" sz="2100" dirty="0" err="1">
                          <a:effectLst/>
                          <a:latin typeface="Times New Roman" panose="02020603050405020304" pitchFamily="18" charset="0"/>
                          <a:cs typeface="Times New Roman" panose="02020603050405020304" pitchFamily="18" charset="0"/>
                        </a:rPr>
                        <a:t>bảng</a:t>
                      </a:r>
                      <a:endParaRPr lang="en-US" sz="2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indent="17780" algn="just">
                        <a:lnSpc>
                          <a:spcPct val="10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250 - </a:t>
                      </a:r>
                      <a:r>
                        <a:rPr lang="en-US" sz="2000" dirty="0" smtClean="0">
                          <a:effectLst/>
                          <a:latin typeface="Times New Roman" panose="02020603050405020304" pitchFamily="18" charset="0"/>
                          <a:cs typeface="Times New Roman" panose="02020603050405020304" pitchFamily="18" charset="0"/>
                        </a:rPr>
                        <a:t>1600</a:t>
                      </a: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3427429"/>
                  </a:ext>
                </a:extLst>
              </a:tr>
            </a:tbl>
          </a:graphicData>
        </a:graphic>
      </p:graphicFrame>
    </p:spTree>
    <p:extLst>
      <p:ext uri="{BB962C8B-B14F-4D97-AF65-F5344CB8AC3E}">
        <p14:creationId xmlns:p14="http://schemas.microsoft.com/office/powerpoint/2010/main" val="384536918"/>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208816" y="74431"/>
            <a:ext cx="6996600" cy="627322"/>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09995" y="930441"/>
            <a:ext cx="4398182" cy="3928642"/>
          </a:xfrm>
          <a:prstGeom prst="rect">
            <a:avLst/>
          </a:prstGeom>
          <a:solidFill>
            <a:schemeClr val="bg1"/>
          </a:solidFill>
        </p:spPr>
        <p:txBody>
          <a:bodyPr lIns="91425" tIns="91425" rIns="91425" bIns="91425" anchor="t" anchorCtr="0">
            <a:noAutofit/>
          </a:bodyPr>
          <a:lstStyle/>
          <a:p>
            <a:pPr indent="365760" algn="just">
              <a:buNone/>
            </a:pPr>
            <a:r>
              <a:rPr lang="en-US" sz="2200" dirty="0" err="1">
                <a:solidFill>
                  <a:schemeClr val="tx1"/>
                </a:solidFill>
                <a:latin typeface="Times New Roman" panose="02020603050405020304" pitchFamily="18" charset="0"/>
                <a:cs typeface="Times New Roman" panose="02020603050405020304" pitchFamily="18" charset="0"/>
              </a:rPr>
              <a:t>Elasticsearch</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ES) </a:t>
            </a:r>
            <a:r>
              <a:rPr lang="en-US" sz="2200" dirty="0">
                <a:solidFill>
                  <a:schemeClr val="tx1"/>
                </a:solidFill>
                <a:latin typeface="Times New Roman" panose="02020603050405020304" pitchFamily="18" charset="0"/>
                <a:cs typeface="Times New Roman" panose="02020603050405020304" pitchFamily="18" charset="0"/>
              </a:rPr>
              <a:t>là một công </a:t>
            </a:r>
            <a:r>
              <a:rPr lang="en-US" sz="2200" dirty="0" err="1">
                <a:solidFill>
                  <a:schemeClr val="tx1"/>
                </a:solidFill>
                <a:latin typeface="Times New Roman" panose="02020603050405020304" pitchFamily="18" charset="0"/>
                <a:cs typeface="Times New Roman" panose="02020603050405020304" pitchFamily="18" charset="0"/>
              </a:rPr>
              <a:t>cụ</a:t>
            </a:r>
            <a:r>
              <a:rPr lang="en-US" sz="2200" dirty="0">
                <a:solidFill>
                  <a:schemeClr val="tx1"/>
                </a:solidFill>
                <a:latin typeface="Times New Roman" panose="02020603050405020304" pitchFamily="18" charset="0"/>
                <a:cs typeface="Times New Roman" panose="02020603050405020304" pitchFamily="18" charset="0"/>
              </a:rPr>
              <a:t> tìm kiếm </a:t>
            </a:r>
            <a:r>
              <a:rPr lang="en-US" sz="2200" dirty="0" err="1">
                <a:solidFill>
                  <a:schemeClr val="tx1"/>
                </a:solidFill>
                <a:latin typeface="Times New Roman" panose="02020603050405020304" pitchFamily="18" charset="0"/>
                <a:cs typeface="Times New Roman" panose="02020603050405020304" pitchFamily="18" charset="0"/>
              </a:rPr>
              <a:t>dựa</a:t>
            </a:r>
            <a:r>
              <a:rPr lang="en-US" sz="2200" dirty="0">
                <a:solidFill>
                  <a:schemeClr val="tx1"/>
                </a:solidFill>
                <a:latin typeface="Times New Roman" panose="02020603050405020304" pitchFamily="18" charset="0"/>
                <a:cs typeface="Times New Roman" panose="02020603050405020304" pitchFamily="18" charset="0"/>
              </a:rPr>
              <a:t> trên phần </a:t>
            </a:r>
            <a:r>
              <a:rPr lang="en-US" sz="2200" dirty="0" err="1">
                <a:solidFill>
                  <a:schemeClr val="tx1"/>
                </a:solidFill>
                <a:latin typeface="Times New Roman" panose="02020603050405020304" pitchFamily="18" charset="0"/>
                <a:cs typeface="Times New Roman" panose="02020603050405020304" pitchFamily="18" charset="0"/>
              </a:rPr>
              <a:t>mềm</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Lucene</a:t>
            </a:r>
            <a:r>
              <a:rPr lang="en-US" sz="2200" dirty="0" smtClean="0">
                <a:solidFill>
                  <a:schemeClr val="tx1"/>
                </a:solidFill>
                <a:latin typeface="Times New Roman" panose="02020603050405020304" pitchFamily="18" charset="0"/>
                <a:cs typeface="Times New Roman" panose="02020603050405020304" pitchFamily="18" charset="0"/>
              </a:rPr>
              <a:t>, là </a:t>
            </a:r>
            <a:r>
              <a:rPr lang="en-US" sz="2200" dirty="0">
                <a:solidFill>
                  <a:schemeClr val="tx1"/>
                </a:solidFill>
                <a:latin typeface="Times New Roman" panose="02020603050405020304" pitchFamily="18" charset="0"/>
                <a:cs typeface="Times New Roman" panose="02020603050405020304" pitchFamily="18" charset="0"/>
              </a:rPr>
              <a:t>một </a:t>
            </a:r>
            <a:r>
              <a:rPr lang="en-US" sz="2200" dirty="0" err="1">
                <a:solidFill>
                  <a:schemeClr val="tx1"/>
                </a:solidFill>
                <a:latin typeface="Times New Roman" panose="02020603050405020304" pitchFamily="18" charset="0"/>
                <a:cs typeface="Times New Roman" panose="02020603050405020304" pitchFamily="18" charset="0"/>
              </a:rPr>
              <a:t>hệ</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thống</a:t>
            </a:r>
            <a:r>
              <a:rPr lang="en-US" sz="2200" dirty="0">
                <a:solidFill>
                  <a:schemeClr val="tx1"/>
                </a:solidFill>
                <a:latin typeface="Times New Roman" panose="02020603050405020304" pitchFamily="18" charset="0"/>
                <a:cs typeface="Times New Roman" panose="02020603050405020304" pitchFamily="18" charset="0"/>
              </a:rPr>
              <a:t> công </a:t>
            </a:r>
            <a:r>
              <a:rPr lang="en-US" sz="2200" dirty="0" err="1">
                <a:solidFill>
                  <a:schemeClr val="tx1"/>
                </a:solidFill>
                <a:latin typeface="Times New Roman" panose="02020603050405020304" pitchFamily="18" charset="0"/>
                <a:cs typeface="Times New Roman" panose="02020603050405020304" pitchFamily="18" charset="0"/>
              </a:rPr>
              <a:t>cụ</a:t>
            </a:r>
            <a:r>
              <a:rPr lang="en-US" sz="2200" dirty="0">
                <a:solidFill>
                  <a:schemeClr val="tx1"/>
                </a:solidFill>
                <a:latin typeface="Times New Roman" panose="02020603050405020304" pitchFamily="18" charset="0"/>
                <a:cs typeface="Times New Roman" panose="02020603050405020304" pitchFamily="18" charset="0"/>
              </a:rPr>
              <a:t> tìm kiếm </a:t>
            </a:r>
            <a:r>
              <a:rPr lang="en-US" sz="2200" dirty="0" err="1">
                <a:solidFill>
                  <a:schemeClr val="tx1"/>
                </a:solidFill>
                <a:latin typeface="Times New Roman" panose="02020603050405020304" pitchFamily="18" charset="0"/>
                <a:cs typeface="Times New Roman" panose="02020603050405020304" pitchFamily="18" charset="0"/>
              </a:rPr>
              <a:t>phổ</a:t>
            </a:r>
            <a:r>
              <a:rPr lang="en-US" sz="2200" dirty="0">
                <a:solidFill>
                  <a:schemeClr val="tx1"/>
                </a:solidFill>
                <a:latin typeface="Times New Roman" panose="02020603050405020304" pitchFamily="18" charset="0"/>
                <a:cs typeface="Times New Roman" panose="02020603050405020304" pitchFamily="18" charset="0"/>
              </a:rPr>
              <a:t> biến </a:t>
            </a:r>
            <a:r>
              <a:rPr lang="en-US" sz="2200" dirty="0" err="1">
                <a:solidFill>
                  <a:schemeClr val="tx1"/>
                </a:solidFill>
                <a:latin typeface="Times New Roman" panose="02020603050405020304" pitchFamily="18" charset="0"/>
                <a:cs typeface="Times New Roman" panose="02020603050405020304" pitchFamily="18" charset="0"/>
              </a:rPr>
              <a:t>nhất</a:t>
            </a:r>
            <a:r>
              <a:rPr lang="en-US" sz="2200" dirty="0" smtClean="0">
                <a:solidFill>
                  <a:schemeClr val="tx1"/>
                </a:solidFill>
                <a:latin typeface="Times New Roman" panose="02020603050405020304" pitchFamily="18" charset="0"/>
                <a:cs typeface="Times New Roman" panose="02020603050405020304" pitchFamily="18" charset="0"/>
              </a:rPr>
              <a:t>.</a:t>
            </a:r>
          </a:p>
          <a:p>
            <a:pPr lvl="0" indent="365760" algn="just">
              <a:buNone/>
            </a:pPr>
            <a:r>
              <a:rPr lang="en-US" sz="2200" dirty="0" smtClean="0">
                <a:solidFill>
                  <a:schemeClr val="tx1"/>
                </a:solidFill>
                <a:latin typeface="Times New Roman" panose="02020603050405020304" pitchFamily="18" charset="0"/>
                <a:cs typeface="Times New Roman" panose="02020603050405020304" pitchFamily="18" charset="0"/>
              </a:rPr>
              <a:t>Nó </a:t>
            </a:r>
            <a:r>
              <a:rPr lang="en-US" sz="2200" dirty="0">
                <a:solidFill>
                  <a:schemeClr val="tx1"/>
                </a:solidFill>
                <a:latin typeface="Times New Roman" panose="02020603050405020304" pitchFamily="18" charset="0"/>
                <a:cs typeface="Times New Roman" panose="02020603050405020304" pitchFamily="18" charset="0"/>
              </a:rPr>
              <a:t>cung </a:t>
            </a:r>
            <a:r>
              <a:rPr lang="en-US" sz="2200" dirty="0" err="1">
                <a:solidFill>
                  <a:schemeClr val="tx1"/>
                </a:solidFill>
                <a:latin typeface="Times New Roman" panose="02020603050405020304" pitchFamily="18" charset="0"/>
                <a:cs typeface="Times New Roman" panose="02020603050405020304" pitchFamily="18" charset="0"/>
              </a:rPr>
              <a:t>cấp</a:t>
            </a:r>
            <a:r>
              <a:rPr lang="en-US" sz="2200" dirty="0">
                <a:solidFill>
                  <a:schemeClr val="tx1"/>
                </a:solidFill>
                <a:latin typeface="Times New Roman" panose="02020603050405020304" pitchFamily="18" charset="0"/>
                <a:cs typeface="Times New Roman" panose="02020603050405020304" pitchFamily="18" charset="0"/>
              </a:rPr>
              <a:t> một </a:t>
            </a:r>
            <a:r>
              <a:rPr lang="en-US" sz="2200" dirty="0" err="1">
                <a:solidFill>
                  <a:schemeClr val="tx1"/>
                </a:solidFill>
                <a:latin typeface="Times New Roman" panose="02020603050405020304" pitchFamily="18" charset="0"/>
                <a:cs typeface="Times New Roman" panose="02020603050405020304" pitchFamily="18" charset="0"/>
              </a:rPr>
              <a:t>bộ</a:t>
            </a:r>
            <a:r>
              <a:rPr lang="en-US" sz="2200" dirty="0">
                <a:solidFill>
                  <a:schemeClr val="tx1"/>
                </a:solidFill>
                <a:latin typeface="Times New Roman" panose="02020603050405020304" pitchFamily="18" charset="0"/>
                <a:cs typeface="Times New Roman" panose="02020603050405020304" pitchFamily="18" charset="0"/>
              </a:rPr>
              <a:t> máy tìm kiếm </a:t>
            </a:r>
            <a:r>
              <a:rPr lang="en-US" sz="2200" dirty="0" err="1">
                <a:solidFill>
                  <a:schemeClr val="tx1"/>
                </a:solidFill>
                <a:latin typeface="Times New Roman" panose="02020603050405020304" pitchFamily="18" charset="0"/>
                <a:cs typeface="Times New Roman" panose="02020603050405020304" pitchFamily="18" charset="0"/>
              </a:rPr>
              <a:t>dạng</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phân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tán</a:t>
            </a:r>
            <a:r>
              <a:rPr lang="en-US" sz="2200" dirty="0">
                <a:solidFill>
                  <a:schemeClr val="tx1"/>
                </a:solidFill>
                <a:latin typeface="Times New Roman" panose="02020603050405020304" pitchFamily="18" charset="0"/>
                <a:cs typeface="Times New Roman" panose="02020603050405020304" pitchFamily="18" charset="0"/>
              </a:rPr>
              <a:t>, có đầy đủ công </a:t>
            </a:r>
            <a:r>
              <a:rPr lang="en-US" sz="2200" dirty="0" err="1">
                <a:solidFill>
                  <a:schemeClr val="tx1"/>
                </a:solidFill>
                <a:latin typeface="Times New Roman" panose="02020603050405020304" pitchFamily="18" charset="0"/>
                <a:cs typeface="Times New Roman" panose="02020603050405020304" pitchFamily="18" charset="0"/>
              </a:rPr>
              <a:t>cụ</a:t>
            </a:r>
            <a:r>
              <a:rPr lang="en-US" sz="2200" dirty="0">
                <a:solidFill>
                  <a:schemeClr val="tx1"/>
                </a:solidFill>
                <a:latin typeface="Times New Roman" panose="02020603050405020304" pitchFamily="18" charset="0"/>
                <a:cs typeface="Times New Roman" panose="02020603050405020304" pitchFamily="18" charset="0"/>
              </a:rPr>
              <a:t> với một </a:t>
            </a:r>
            <a:r>
              <a:rPr lang="en-US" sz="2200" dirty="0" err="1">
                <a:solidFill>
                  <a:schemeClr val="tx1"/>
                </a:solidFill>
                <a:latin typeface="Times New Roman" panose="02020603050405020304" pitchFamily="18" charset="0"/>
                <a:cs typeface="Times New Roman" panose="02020603050405020304" pitchFamily="18" charset="0"/>
              </a:rPr>
              <a:t>giao</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diện</a:t>
            </a:r>
            <a:r>
              <a:rPr lang="en-US" sz="2200" dirty="0">
                <a:solidFill>
                  <a:schemeClr val="tx1"/>
                </a:solidFill>
                <a:latin typeface="Times New Roman" panose="02020603050405020304" pitchFamily="18" charset="0"/>
                <a:cs typeface="Times New Roman" panose="02020603050405020304" pitchFamily="18" charset="0"/>
              </a:rPr>
              <a:t> web HTTP có hỗ trợ dữ </a:t>
            </a:r>
            <a:r>
              <a:rPr lang="en-US" sz="2200" dirty="0" err="1">
                <a:solidFill>
                  <a:schemeClr val="tx1"/>
                </a:solidFill>
                <a:latin typeface="Times New Roman" panose="02020603050405020304" pitchFamily="18" charset="0"/>
                <a:cs typeface="Times New Roman" panose="02020603050405020304" pitchFamily="18" charset="0"/>
              </a:rPr>
              <a:t>liệu</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JSON.</a:t>
            </a:r>
          </a:p>
          <a:p>
            <a:pPr lvl="0" indent="365760" algn="just">
              <a:buNone/>
            </a:pPr>
            <a:r>
              <a:rPr lang="en-US" sz="2200" dirty="0" smtClean="0">
                <a:solidFill>
                  <a:schemeClr val="tx1"/>
                </a:solidFill>
                <a:latin typeface="Times New Roman" panose="02020603050405020304" pitchFamily="18" charset="0"/>
                <a:cs typeface="Times New Roman" panose="02020603050405020304" pitchFamily="18" charset="0"/>
              </a:rPr>
              <a:t>ES </a:t>
            </a:r>
            <a:r>
              <a:rPr lang="en-US" sz="2200" dirty="0">
                <a:solidFill>
                  <a:schemeClr val="tx1"/>
                </a:solidFill>
                <a:latin typeface="Times New Roman" panose="02020603050405020304" pitchFamily="18" charset="0"/>
                <a:cs typeface="Times New Roman" panose="02020603050405020304" pitchFamily="18" charset="0"/>
              </a:rPr>
              <a:t>được </a:t>
            </a:r>
            <a:r>
              <a:rPr lang="en-US" sz="2200" dirty="0" err="1">
                <a:solidFill>
                  <a:schemeClr val="tx1"/>
                </a:solidFill>
                <a:latin typeface="Times New Roman" panose="02020603050405020304" pitchFamily="18" charset="0"/>
                <a:cs typeface="Times New Roman" panose="02020603050405020304" pitchFamily="18" charset="0"/>
              </a:rPr>
              <a:t>phát</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triển</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bằng</a:t>
            </a:r>
            <a:r>
              <a:rPr lang="en-US" sz="2200" dirty="0">
                <a:solidFill>
                  <a:schemeClr val="tx1"/>
                </a:solidFill>
                <a:latin typeface="Times New Roman" panose="02020603050405020304" pitchFamily="18" charset="0"/>
                <a:cs typeface="Times New Roman" panose="02020603050405020304" pitchFamily="18" charset="0"/>
              </a:rPr>
              <a:t> Java và được </a:t>
            </a:r>
            <a:r>
              <a:rPr lang="en-US" sz="2200" dirty="0" err="1">
                <a:solidFill>
                  <a:schemeClr val="tx1"/>
                </a:solidFill>
                <a:latin typeface="Times New Roman" panose="02020603050405020304" pitchFamily="18" charset="0"/>
                <a:cs typeface="Times New Roman" panose="02020603050405020304" pitchFamily="18" charset="0"/>
              </a:rPr>
              <a:t>phát</a:t>
            </a:r>
            <a:r>
              <a:rPr lang="en-US" sz="2200" dirty="0">
                <a:solidFill>
                  <a:schemeClr val="tx1"/>
                </a:solidFill>
                <a:latin typeface="Times New Roman" panose="02020603050405020304" pitchFamily="18" charset="0"/>
                <a:cs typeface="Times New Roman" panose="02020603050405020304" pitchFamily="18" charset="0"/>
              </a:rPr>
              <a:t> hành </a:t>
            </a:r>
            <a:r>
              <a:rPr lang="en-US" sz="2200" dirty="0" err="1">
                <a:solidFill>
                  <a:schemeClr val="tx1"/>
                </a:solidFill>
                <a:latin typeface="Times New Roman" panose="02020603050405020304" pitchFamily="18" charset="0"/>
                <a:cs typeface="Times New Roman" panose="02020603050405020304" pitchFamily="18" charset="0"/>
              </a:rPr>
              <a:t>dạng</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nguồn</a:t>
            </a:r>
            <a:r>
              <a:rPr lang="en-US" sz="2200" dirty="0">
                <a:solidFill>
                  <a:schemeClr val="tx1"/>
                </a:solidFill>
                <a:latin typeface="Times New Roman" panose="02020603050405020304" pitchFamily="18" charset="0"/>
                <a:cs typeface="Times New Roman" panose="02020603050405020304" pitchFamily="18" charset="0"/>
              </a:rPr>
              <a:t> mở </a:t>
            </a:r>
            <a:r>
              <a:rPr lang="en-US" sz="2200" dirty="0" err="1">
                <a:solidFill>
                  <a:schemeClr val="tx1"/>
                </a:solidFill>
                <a:latin typeface="Times New Roman" panose="02020603050405020304" pitchFamily="18" charset="0"/>
                <a:cs typeface="Times New Roman" panose="02020603050405020304" pitchFamily="18" charset="0"/>
              </a:rPr>
              <a:t>theo</a:t>
            </a:r>
            <a:r>
              <a:rPr lang="en-US" sz="2200" dirty="0">
                <a:solidFill>
                  <a:schemeClr val="tx1"/>
                </a:solidFill>
                <a:latin typeface="Times New Roman" panose="02020603050405020304" pitchFamily="18" charset="0"/>
                <a:cs typeface="Times New Roman" panose="02020603050405020304" pitchFamily="18" charset="0"/>
              </a:rPr>
              <a:t> giấy </a:t>
            </a:r>
            <a:r>
              <a:rPr lang="en-US" sz="2200" dirty="0" err="1">
                <a:solidFill>
                  <a:schemeClr val="tx1"/>
                </a:solidFill>
                <a:latin typeface="Times New Roman" panose="02020603050405020304" pitchFamily="18" charset="0"/>
                <a:cs typeface="Times New Roman" panose="02020603050405020304" pitchFamily="18" charset="0"/>
              </a:rPr>
              <a:t>phép</a:t>
            </a:r>
            <a:r>
              <a:rPr lang="en-US" sz="2200" dirty="0">
                <a:solidFill>
                  <a:schemeClr val="tx1"/>
                </a:solidFill>
                <a:latin typeface="Times New Roman" panose="02020603050405020304" pitchFamily="18" charset="0"/>
                <a:cs typeface="Times New Roman" panose="02020603050405020304" pitchFamily="18" charset="0"/>
              </a:rPr>
              <a:t> từ Apache</a:t>
            </a:r>
            <a:r>
              <a:rPr lang="en-US" sz="2200" dirty="0" smtClean="0">
                <a:solidFill>
                  <a:schemeClr val="tx1"/>
                </a:solidFill>
                <a:latin typeface="Times New Roman" panose="02020603050405020304" pitchFamily="18" charset="0"/>
                <a:cs typeface="Times New Roman" panose="02020603050405020304" pitchFamily="18" charset="0"/>
              </a:rPr>
              <a:t>.</a:t>
            </a:r>
          </a:p>
        </p:txBody>
      </p:sp>
      <p:sp>
        <p:nvSpPr>
          <p:cNvPr id="10" name="Content Placeholder 2"/>
          <p:cNvSpPr>
            <a:spLocks noGrp="1"/>
          </p:cNvSpPr>
          <p:nvPr/>
        </p:nvSpPr>
        <p:spPr>
          <a:xfrm>
            <a:off x="1208816" y="531625"/>
            <a:ext cx="6730667" cy="583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ElasticSearch</a:t>
            </a:r>
            <a:endParaRPr lang="en-US" sz="3200" dirty="0">
              <a:latin typeface="Calibri" panose="020F0502020204030204" pitchFamily="34" charset="0"/>
              <a:cs typeface="Calibri" panose="020F050202020403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862778280"/>
              </p:ext>
            </p:extLst>
          </p:nvPr>
        </p:nvGraphicFramePr>
        <p:xfrm>
          <a:off x="4808518" y="1073257"/>
          <a:ext cx="4239789" cy="3785826"/>
        </p:xfrm>
        <a:graphic>
          <a:graphicData uri="http://schemas.openxmlformats.org/drawingml/2006/table">
            <a:tbl>
              <a:tblPr>
                <a:tableStyleId>{9064341A-4EE2-4885-B17D-4086B769AF5B}</a:tableStyleId>
              </a:tblPr>
              <a:tblGrid>
                <a:gridCol w="600880">
                  <a:extLst>
                    <a:ext uri="{9D8B030D-6E8A-4147-A177-3AD203B41FA5}">
                      <a16:colId xmlns:a16="http://schemas.microsoft.com/office/drawing/2014/main" val="3815017065"/>
                    </a:ext>
                  </a:extLst>
                </a:gridCol>
                <a:gridCol w="2791326">
                  <a:extLst>
                    <a:ext uri="{9D8B030D-6E8A-4147-A177-3AD203B41FA5}">
                      <a16:colId xmlns:a16="http://schemas.microsoft.com/office/drawing/2014/main" val="383437432"/>
                    </a:ext>
                  </a:extLst>
                </a:gridCol>
                <a:gridCol w="847583">
                  <a:extLst>
                    <a:ext uri="{9D8B030D-6E8A-4147-A177-3AD203B41FA5}">
                      <a16:colId xmlns:a16="http://schemas.microsoft.com/office/drawing/2014/main" val="1330696470"/>
                    </a:ext>
                  </a:extLst>
                </a:gridCol>
              </a:tblGrid>
              <a:tr h="344166">
                <a:tc>
                  <a:txBody>
                    <a:bodyPr/>
                    <a:lstStyle/>
                    <a:p>
                      <a:pPr algn="ctr" fontAlgn="ctr"/>
                      <a:r>
                        <a:rPr lang="en-US" sz="1800" dirty="0">
                          <a:effectLst/>
                          <a:latin typeface="Times New Roman" panose="02020603050405020304" pitchFamily="18" charset="0"/>
                          <a:cs typeface="Times New Roman" panose="02020603050405020304" pitchFamily="18" charset="0"/>
                        </a:rPr>
                        <a:t>Rank</a:t>
                      </a:r>
                      <a:endParaRPr lang="en-US" sz="1800" b="1"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algn="ctr" fontAlgn="ctr"/>
                      <a:r>
                        <a:rPr lang="en-US" sz="1800" dirty="0">
                          <a:effectLst/>
                          <a:latin typeface="Times New Roman" panose="02020603050405020304" pitchFamily="18" charset="0"/>
                          <a:cs typeface="Times New Roman" panose="02020603050405020304" pitchFamily="18" charset="0"/>
                        </a:rPr>
                        <a:t>DBMS</a:t>
                      </a:r>
                      <a:endParaRPr lang="en-US" sz="1800" b="1"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ctr"/>
                      <a:r>
                        <a:rPr lang="en-US" sz="1800" dirty="0">
                          <a:effectLst/>
                          <a:latin typeface="Times New Roman" panose="02020603050405020304" pitchFamily="18" charset="0"/>
                          <a:cs typeface="Times New Roman" panose="02020603050405020304" pitchFamily="18" charset="0"/>
                        </a:rPr>
                        <a:t>Score</a:t>
                      </a:r>
                      <a:endParaRPr lang="en-US" sz="1800" b="1"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extLst>
                  <a:ext uri="{0D108BD9-81ED-4DB2-BD59-A6C34878D82A}">
                    <a16:rowId xmlns:a16="http://schemas.microsoft.com/office/drawing/2014/main" val="2770082166"/>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1</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u="none" strike="noStrike" dirty="0" err="1" smtClean="0">
                          <a:effectLst/>
                          <a:latin typeface="Times New Roman" panose="02020603050405020304" pitchFamily="18" charset="0"/>
                          <a:cs typeface="Times New Roman" panose="02020603050405020304" pitchFamily="18" charset="0"/>
                        </a:rPr>
                        <a:t>Elasticsearch</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148.82</a:t>
                      </a:r>
                    </a:p>
                  </a:txBody>
                  <a:tcPr marL="25607" marR="9849" marT="9455" marB="9455" anchor="ctr">
                    <a:solidFill>
                      <a:schemeClr val="bg1"/>
                    </a:solidFill>
                  </a:tcPr>
                </a:tc>
                <a:extLst>
                  <a:ext uri="{0D108BD9-81ED-4DB2-BD59-A6C34878D82A}">
                    <a16:rowId xmlns:a16="http://schemas.microsoft.com/office/drawing/2014/main" val="1537985187"/>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u="none" dirty="0" err="1" smtClean="0">
                          <a:effectLst/>
                          <a:latin typeface="Times New Roman" panose="02020603050405020304" pitchFamily="18" charset="0"/>
                          <a:cs typeface="Times New Roman" panose="02020603050405020304" pitchFamily="18" charset="0"/>
                        </a:rPr>
                        <a:t>Splunk</a:t>
                      </a:r>
                      <a:endParaRPr lang="en-US" sz="2000" b="0" i="0" u="none"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84.62</a:t>
                      </a:r>
                    </a:p>
                  </a:txBody>
                  <a:tcPr marL="25607" marR="9849" marT="9455" marB="9455" anchor="ctr">
                    <a:solidFill>
                      <a:schemeClr val="bg1"/>
                    </a:solidFill>
                  </a:tcPr>
                </a:tc>
                <a:extLst>
                  <a:ext uri="{0D108BD9-81ED-4DB2-BD59-A6C34878D82A}">
                    <a16:rowId xmlns:a16="http://schemas.microsoft.com/office/drawing/2014/main" val="1919505192"/>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3</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Solr</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60.48</a:t>
                      </a:r>
                    </a:p>
                  </a:txBody>
                  <a:tcPr marL="25607" marR="9849" marT="9455" marB="9455" anchor="ctr">
                    <a:solidFill>
                      <a:schemeClr val="bg1"/>
                    </a:solidFill>
                  </a:tcPr>
                </a:tc>
                <a:extLst>
                  <a:ext uri="{0D108BD9-81ED-4DB2-BD59-A6C34878D82A}">
                    <a16:rowId xmlns:a16="http://schemas.microsoft.com/office/drawing/2014/main" val="1804023065"/>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4</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MarkLogic</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13.51</a:t>
                      </a:r>
                    </a:p>
                  </a:txBody>
                  <a:tcPr marL="25607" marR="9849" marT="9455" marB="9455" anchor="ctr">
                    <a:solidFill>
                      <a:schemeClr val="bg1"/>
                    </a:solidFill>
                  </a:tcPr>
                </a:tc>
                <a:extLst>
                  <a:ext uri="{0D108BD9-81ED-4DB2-BD59-A6C34878D82A}">
                    <a16:rowId xmlns:a16="http://schemas.microsoft.com/office/drawing/2014/main" val="2447107126"/>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5</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Sphinx</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6.32</a:t>
                      </a:r>
                    </a:p>
                  </a:txBody>
                  <a:tcPr marL="25607" marR="9849" marT="9455" marB="9455" anchor="ctr">
                    <a:solidFill>
                      <a:schemeClr val="bg1"/>
                    </a:solidFill>
                  </a:tcPr>
                </a:tc>
                <a:extLst>
                  <a:ext uri="{0D108BD9-81ED-4DB2-BD59-A6C34878D82A}">
                    <a16:rowId xmlns:a16="http://schemas.microsoft.com/office/drawing/2014/main" val="3073080382"/>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6</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Microsoft Azure Search</a:t>
                      </a: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5.86</a:t>
                      </a:r>
                    </a:p>
                  </a:txBody>
                  <a:tcPr marL="25607" marR="9849" marT="9455" marB="9455" anchor="ctr">
                    <a:solidFill>
                      <a:schemeClr val="bg1"/>
                    </a:solidFill>
                  </a:tcPr>
                </a:tc>
                <a:extLst>
                  <a:ext uri="{0D108BD9-81ED-4DB2-BD59-A6C34878D82A}">
                    <a16:rowId xmlns:a16="http://schemas.microsoft.com/office/drawing/2014/main" val="22791336"/>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7</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Algolia</a:t>
                      </a:r>
                      <a:endParaRPr lang="en-US" sz="2000" b="0" i="0" dirty="0" smtClean="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4.39</a:t>
                      </a:r>
                    </a:p>
                  </a:txBody>
                  <a:tcPr marL="25607" marR="9849" marT="9455" marB="9455" anchor="ctr">
                    <a:solidFill>
                      <a:schemeClr val="bg1"/>
                    </a:solidFill>
                  </a:tcPr>
                </a:tc>
                <a:extLst>
                  <a:ext uri="{0D108BD9-81ED-4DB2-BD59-A6C34878D82A}">
                    <a16:rowId xmlns:a16="http://schemas.microsoft.com/office/drawing/2014/main" val="3703340542"/>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8</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Google Search Appliance</a:t>
                      </a: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3.05</a:t>
                      </a:r>
                    </a:p>
                  </a:txBody>
                  <a:tcPr marL="25607" marR="9849" marT="9455" marB="9455" anchor="ctr">
                    <a:solidFill>
                      <a:schemeClr val="bg1"/>
                    </a:solidFill>
                  </a:tcPr>
                </a:tc>
                <a:extLst>
                  <a:ext uri="{0D108BD9-81ED-4DB2-BD59-A6C34878D82A}">
                    <a16:rowId xmlns:a16="http://schemas.microsoft.com/office/drawing/2014/main" val="285445359"/>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9</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smtClean="0">
                          <a:effectLst/>
                          <a:latin typeface="Times New Roman" panose="02020603050405020304" pitchFamily="18" charset="0"/>
                          <a:cs typeface="Times New Roman" panose="02020603050405020304" pitchFamily="18" charset="0"/>
                        </a:rPr>
                        <a:t>Amazon </a:t>
                      </a:r>
                      <a:r>
                        <a:rPr lang="en-US" sz="2000" b="0" i="0" dirty="0" err="1" smtClean="0">
                          <a:effectLst/>
                          <a:latin typeface="Times New Roman" panose="02020603050405020304" pitchFamily="18" charset="0"/>
                          <a:cs typeface="Times New Roman" panose="02020603050405020304" pitchFamily="18" charset="0"/>
                        </a:rPr>
                        <a:t>CloudSearch</a:t>
                      </a:r>
                      <a:endParaRPr lang="en-US" sz="2000" b="0" i="0" dirty="0" smtClean="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2.54</a:t>
                      </a:r>
                    </a:p>
                  </a:txBody>
                  <a:tcPr marL="25607" marR="9849" marT="9455" marB="9455" anchor="ctr">
                    <a:solidFill>
                      <a:schemeClr val="bg1"/>
                    </a:solidFill>
                  </a:tcPr>
                </a:tc>
                <a:extLst>
                  <a:ext uri="{0D108BD9-81ED-4DB2-BD59-A6C34878D82A}">
                    <a16:rowId xmlns:a16="http://schemas.microsoft.com/office/drawing/2014/main" val="2884867915"/>
                  </a:ext>
                </a:extLst>
              </a:tr>
              <a:tr h="344166">
                <a:tc>
                  <a:txBody>
                    <a:bodyPr/>
                    <a:lstStyle/>
                    <a:p>
                      <a:pPr algn="ctr" fontAlgn="b"/>
                      <a:r>
                        <a:rPr lang="en-US" sz="1800" dirty="0" smtClean="0">
                          <a:effectLst/>
                          <a:latin typeface="Times New Roman" panose="02020603050405020304" pitchFamily="18" charset="0"/>
                          <a:cs typeface="Times New Roman" panose="02020603050405020304" pitchFamily="18" charset="0"/>
                        </a:rPr>
                        <a:t>10</a:t>
                      </a:r>
                      <a:endParaRPr lang="en-US" sz="1800" dirty="0">
                        <a:effectLst/>
                        <a:latin typeface="Times New Roman" panose="02020603050405020304" pitchFamily="18" charset="0"/>
                        <a:cs typeface="Times New Roman" panose="02020603050405020304" pitchFamily="18" charset="0"/>
                      </a:endParaRPr>
                    </a:p>
                  </a:txBody>
                  <a:tcPr marL="9849" marR="9849" marT="9455" marB="9455" anchor="ctr">
                    <a:solidFill>
                      <a:schemeClr val="bg1"/>
                    </a:solidFill>
                  </a:tcPr>
                </a:tc>
                <a:tc>
                  <a:txBody>
                    <a:bodyPr/>
                    <a:lstStyle/>
                    <a:p>
                      <a:pPr marL="0" indent="115888" algn="l" fontAlgn="b"/>
                      <a:r>
                        <a:rPr lang="en-US" sz="2000" b="0" i="0" dirty="0" err="1" smtClean="0">
                          <a:effectLst/>
                          <a:latin typeface="Times New Roman" panose="02020603050405020304" pitchFamily="18" charset="0"/>
                          <a:cs typeface="Times New Roman" panose="02020603050405020304" pitchFamily="18" charset="0"/>
                        </a:rPr>
                        <a:t>Xapian</a:t>
                      </a:r>
                      <a:endParaRPr lang="en-US" sz="2000" b="0" i="0" dirty="0">
                        <a:effectLst/>
                        <a:latin typeface="Times New Roman" panose="02020603050405020304" pitchFamily="18" charset="0"/>
                        <a:cs typeface="Times New Roman" panose="02020603050405020304" pitchFamily="18" charset="0"/>
                      </a:endParaRPr>
                    </a:p>
                  </a:txBody>
                  <a:tcPr marL="25607" marR="39395" marT="9455" marB="9455" anchor="ctr">
                    <a:solidFill>
                      <a:schemeClr val="bg1"/>
                    </a:solidFill>
                  </a:tcPr>
                </a:tc>
                <a:tc>
                  <a:txBody>
                    <a:bodyPr/>
                    <a:lstStyle/>
                    <a:p>
                      <a:pPr algn="ctr" fontAlgn="b"/>
                      <a:r>
                        <a:rPr lang="en-US" sz="1800" dirty="0">
                          <a:effectLst/>
                          <a:latin typeface="Times New Roman" panose="02020603050405020304" pitchFamily="18" charset="0"/>
                          <a:cs typeface="Times New Roman" panose="02020603050405020304" pitchFamily="18" charset="0"/>
                        </a:rPr>
                        <a:t>0.74</a:t>
                      </a:r>
                    </a:p>
                  </a:txBody>
                  <a:tcPr marL="25607" marR="9849" marT="9455" marB="9455" anchor="ctr">
                    <a:solidFill>
                      <a:schemeClr val="bg1"/>
                    </a:solidFill>
                  </a:tcPr>
                </a:tc>
                <a:extLst>
                  <a:ext uri="{0D108BD9-81ED-4DB2-BD59-A6C34878D82A}">
                    <a16:rowId xmlns:a16="http://schemas.microsoft.com/office/drawing/2014/main" val="2622816885"/>
                  </a:ext>
                </a:extLst>
              </a:tr>
            </a:tbl>
          </a:graphicData>
        </a:graphic>
      </p:graphicFrame>
    </p:spTree>
    <p:extLst>
      <p:ext uri="{BB962C8B-B14F-4D97-AF65-F5344CB8AC3E}">
        <p14:creationId xmlns:p14="http://schemas.microsoft.com/office/powerpoint/2010/main" val="311061578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86">
                                            <p:txEl>
                                              <p:pRg st="0" end="0"/>
                                            </p:txEl>
                                          </p:spTgt>
                                        </p:tgtEl>
                                        <p:attrNameLst>
                                          <p:attrName>style.visibility</p:attrName>
                                        </p:attrNameLst>
                                      </p:cBhvr>
                                      <p:to>
                                        <p:strVal val="visible"/>
                                      </p:to>
                                    </p:set>
                                    <p:animEffect transition="in" filter="wipe(down)">
                                      <p:cBhvr>
                                        <p:cTn id="15" dur="500"/>
                                        <p:tgtEl>
                                          <p:spTgt spid="486">
                                            <p:txEl>
                                              <p:pRg st="0" end="0"/>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486">
                                            <p:txEl>
                                              <p:pRg st="2" end="2"/>
                                            </p:txEl>
                                          </p:spTgt>
                                        </p:tgtEl>
                                        <p:attrNameLst>
                                          <p:attrName>style.visibility</p:attrName>
                                        </p:attrNameLst>
                                      </p:cBhvr>
                                      <p:to>
                                        <p:strVal val="visible"/>
                                      </p:to>
                                    </p:set>
                                    <p:animEffect transition="in" filter="wipe(down)">
                                      <p:cBhvr>
                                        <p:cTn id="26" dur="500"/>
                                        <p:tgtEl>
                                          <p:spTgt spid="4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666751"/>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243343" y="1162050"/>
            <a:ext cx="4251654" cy="2956370"/>
          </a:xfrm>
          <a:prstGeom prst="rect">
            <a:avLst/>
          </a:prstGeom>
        </p:spPr>
        <p:txBody>
          <a:bodyPr lIns="91425" tIns="91425" rIns="91425" bIns="91425" anchor="t" anchorCtr="0">
            <a:noAutofit/>
          </a:bodyPr>
          <a:lstStyle/>
          <a:p>
            <a:pPr indent="233363" algn="just">
              <a:buNone/>
            </a:pPr>
            <a:r>
              <a:rPr lang="en-US" sz="2400" dirty="0">
                <a:solidFill>
                  <a:schemeClr val="tx1"/>
                </a:solidFill>
                <a:latin typeface="Times New Roman" panose="02020603050405020304" pitchFamily="18" charset="0"/>
                <a:cs typeface="Times New Roman" panose="02020603050405020304" pitchFamily="18" charset="0"/>
              </a:rPr>
              <a:t>ESP8266 là một </a:t>
            </a:r>
            <a:r>
              <a:rPr lang="en-US" sz="2400" dirty="0" err="1">
                <a:solidFill>
                  <a:schemeClr val="tx1"/>
                </a:solidFill>
                <a:latin typeface="Times New Roman" panose="02020603050405020304" pitchFamily="18" charset="0"/>
                <a:cs typeface="Times New Roman" panose="02020603050405020304" pitchFamily="18" charset="0"/>
              </a:rPr>
              <a:t>mạch</a:t>
            </a:r>
            <a:r>
              <a:rPr lang="en-US" sz="2400" dirty="0">
                <a:solidFill>
                  <a:schemeClr val="tx1"/>
                </a:solidFill>
                <a:latin typeface="Times New Roman" panose="02020603050405020304" pitchFamily="18" charset="0"/>
                <a:cs typeface="Times New Roman" panose="02020603050405020304" pitchFamily="18" charset="0"/>
              </a:rPr>
              <a:t> vi điều </a:t>
            </a:r>
            <a:r>
              <a:rPr lang="en-US" sz="2400" dirty="0" err="1">
                <a:solidFill>
                  <a:schemeClr val="tx1"/>
                </a:solidFill>
                <a:latin typeface="Times New Roman" panose="02020603050405020304" pitchFamily="18" charset="0"/>
                <a:cs typeface="Times New Roman" panose="02020603050405020304" pitchFamily="18" charset="0"/>
              </a:rPr>
              <a:t>khiển</a:t>
            </a:r>
            <a:r>
              <a:rPr lang="en-US" sz="2400" dirty="0">
                <a:solidFill>
                  <a:schemeClr val="tx1"/>
                </a:solidFill>
                <a:latin typeface="Times New Roman" panose="02020603050405020304" pitchFamily="18" charset="0"/>
                <a:cs typeface="Times New Roman" panose="02020603050405020304" pitchFamily="18" charset="0"/>
              </a:rPr>
              <a:t> có thể </a:t>
            </a:r>
            <a:r>
              <a:rPr lang="en-US" sz="2400" dirty="0" err="1">
                <a:solidFill>
                  <a:schemeClr val="tx1"/>
                </a:solidFill>
                <a:latin typeface="Times New Roman" panose="02020603050405020304" pitchFamily="18" charset="0"/>
                <a:cs typeface="Times New Roman" panose="02020603050405020304" pitchFamily="18" charset="0"/>
              </a:rPr>
              <a:t>giúp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chúng</a:t>
            </a:r>
            <a:r>
              <a:rPr lang="en-US" sz="2400" dirty="0">
                <a:solidFill>
                  <a:schemeClr val="tx1"/>
                </a:solidFill>
                <a:latin typeface="Times New Roman" panose="02020603050405020304" pitchFamily="18" charset="0"/>
                <a:cs typeface="Times New Roman" panose="02020603050405020304" pitchFamily="18" charset="0"/>
              </a:rPr>
              <a:t> ta điều </a:t>
            </a:r>
            <a:r>
              <a:rPr lang="en-US" sz="2400" dirty="0" err="1">
                <a:solidFill>
                  <a:schemeClr val="tx1"/>
                </a:solidFill>
                <a:latin typeface="Times New Roman" panose="02020603050405020304" pitchFamily="18" charset="0"/>
                <a:cs typeface="Times New Roman" panose="02020603050405020304" pitchFamily="18" charset="0"/>
              </a:rPr>
              <a:t>khiển</a:t>
            </a:r>
            <a:r>
              <a:rPr lang="en-US" sz="2400" dirty="0">
                <a:solidFill>
                  <a:schemeClr val="tx1"/>
                </a:solidFill>
                <a:latin typeface="Times New Roman" panose="02020603050405020304" pitchFamily="18" charset="0"/>
                <a:cs typeface="Times New Roman" panose="02020603050405020304" pitchFamily="18" charset="0"/>
              </a:rPr>
              <a:t> các </a:t>
            </a:r>
            <a:r>
              <a:rPr lang="en-US" sz="2400" dirty="0" err="1">
                <a:solidFill>
                  <a:schemeClr val="tx1"/>
                </a:solidFill>
                <a:latin typeface="Times New Roman" panose="02020603050405020304" pitchFamily="18" charset="0"/>
                <a:cs typeface="Times New Roman" panose="02020603050405020304" pitchFamily="18" charset="0"/>
              </a:rPr>
              <a:t>thiết</a:t>
            </a:r>
            <a:r>
              <a:rPr lang="en-US" sz="2400" dirty="0">
                <a:solidFill>
                  <a:schemeClr val="tx1"/>
                </a:solidFill>
                <a:latin typeface="Times New Roman" panose="02020603050405020304" pitchFamily="18" charset="0"/>
                <a:cs typeface="Times New Roman" panose="02020603050405020304" pitchFamily="18" charset="0"/>
              </a:rPr>
              <a:t> bị điện </a:t>
            </a:r>
            <a:r>
              <a:rPr lang="en-US" sz="2400" dirty="0" err="1">
                <a:solidFill>
                  <a:schemeClr val="tx1"/>
                </a:solidFill>
                <a:latin typeface="Times New Roman" panose="02020603050405020304" pitchFamily="18" charset="0"/>
                <a:cs typeface="Times New Roman" panose="02020603050405020304" pitchFamily="18" charset="0"/>
              </a:rPr>
              <a:t>tử</a:t>
            </a:r>
            <a:r>
              <a:rPr lang="en-US" sz="2400" dirty="0">
                <a:solidFill>
                  <a:schemeClr val="tx1"/>
                </a:solidFill>
                <a:latin typeface="Times New Roman" panose="02020603050405020304" pitchFamily="18" charset="0"/>
                <a:cs typeface="Times New Roman" panose="02020603050405020304" pitchFamily="18" charset="0"/>
              </a:rPr>
              <a:t>, chính là </a:t>
            </a:r>
            <a:r>
              <a:rPr lang="en-US" sz="2400" dirty="0" err="1">
                <a:solidFill>
                  <a:schemeClr val="tx1"/>
                </a:solidFill>
                <a:latin typeface="Times New Roman" panose="02020603050405020304" pitchFamily="18" charset="0"/>
                <a:cs typeface="Times New Roman" panose="02020603050405020304" pitchFamily="18" charset="0"/>
              </a:rPr>
              <a:t>mạch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IoT</a:t>
            </a:r>
            <a:r>
              <a:rPr lang="en-US" sz="2400" dirty="0">
                <a:solidFill>
                  <a:schemeClr val="tx1"/>
                </a:solidFill>
                <a:latin typeface="Times New Roman" panose="02020603050405020304" pitchFamily="18" charset="0"/>
                <a:cs typeface="Times New Roman" panose="02020603050405020304" pitchFamily="18" charset="0"/>
              </a:rPr>
              <a:t> trong </a:t>
            </a:r>
            <a:r>
              <a:rPr lang="en-US" sz="2400" dirty="0" err="1">
                <a:solidFill>
                  <a:schemeClr val="tx1"/>
                </a:solidFill>
                <a:latin typeface="Times New Roman" panose="02020603050405020304" pitchFamily="18" charset="0"/>
                <a:cs typeface="Times New Roman" panose="02020603050405020304" pitchFamily="18" charset="0"/>
              </a:rPr>
              <a:t>phạm</a:t>
            </a:r>
            <a:r>
              <a:rPr lang="en-US" sz="2400" dirty="0">
                <a:solidFill>
                  <a:schemeClr val="tx1"/>
                </a:solidFill>
                <a:latin typeface="Times New Roman" panose="02020603050405020304" pitchFamily="18" charset="0"/>
                <a:cs typeface="Times New Roman" panose="02020603050405020304" pitchFamily="18" charset="0"/>
              </a:rPr>
              <a:t> vi dự án này. Thêm vào đó nó được </a:t>
            </a:r>
            <a:r>
              <a:rPr lang="en-US" sz="2400" dirty="0" err="1">
                <a:solidFill>
                  <a:schemeClr val="tx1"/>
                </a:solidFill>
                <a:latin typeface="Times New Roman" panose="02020603050405020304" pitchFamily="18" charset="0"/>
                <a:cs typeface="Times New Roman" panose="02020603050405020304" pitchFamily="18" charset="0"/>
              </a:rPr>
              <a:t>tích</a:t>
            </a:r>
            <a:r>
              <a:rPr lang="en-US" sz="2400" dirty="0">
                <a:solidFill>
                  <a:schemeClr val="tx1"/>
                </a:solidFill>
                <a:latin typeface="Times New Roman" panose="02020603050405020304" pitchFamily="18" charset="0"/>
                <a:cs typeface="Times New Roman" panose="02020603050405020304" pitchFamily="18" charset="0"/>
              </a:rPr>
              <a:t> hợp </a:t>
            </a:r>
            <a:r>
              <a:rPr lang="en-US" sz="2400" dirty="0" err="1">
                <a:solidFill>
                  <a:schemeClr val="tx1"/>
                </a:solidFill>
                <a:latin typeface="Times New Roman" panose="02020603050405020304" pitchFamily="18" charset="0"/>
                <a:cs typeface="Times New Roman" panose="02020603050405020304" pitchFamily="18" charset="0"/>
              </a:rPr>
              <a:t>wi-fi</a:t>
            </a:r>
            <a:r>
              <a:rPr lang="en-US" sz="2400" dirty="0">
                <a:solidFill>
                  <a:schemeClr val="tx1"/>
                </a:solidFill>
                <a:latin typeface="Times New Roman" panose="02020603050405020304" pitchFamily="18" charset="0"/>
                <a:cs typeface="Times New Roman" panose="02020603050405020304" pitchFamily="18" charset="0"/>
              </a:rPr>
              <a:t> 2.4GHz có thể dùng </a:t>
            </a:r>
            <a:r>
              <a:rPr lang="en-US" sz="2400" dirty="0" err="1">
                <a:solidFill>
                  <a:schemeClr val="tx1"/>
                </a:solidFill>
                <a:latin typeface="Times New Roman" panose="02020603050405020304" pitchFamily="18" charset="0"/>
                <a:cs typeface="Times New Roman" panose="02020603050405020304" pitchFamily="18" charset="0"/>
              </a:rPr>
              <a:t>cho</a:t>
            </a:r>
            <a:r>
              <a:rPr lang="en-US" sz="2400" dirty="0">
                <a:solidFill>
                  <a:schemeClr val="tx1"/>
                </a:solidFill>
                <a:latin typeface="Times New Roman" panose="02020603050405020304" pitchFamily="18" charset="0"/>
                <a:cs typeface="Times New Roman" panose="02020603050405020304" pitchFamily="18" charset="0"/>
              </a:rPr>
              <a:t> lập trình. Có thể lập trình </a:t>
            </a:r>
            <a:r>
              <a:rPr lang="en-US" sz="2400" dirty="0" err="1">
                <a:solidFill>
                  <a:schemeClr val="tx1"/>
                </a:solidFill>
                <a:latin typeface="Times New Roman" panose="02020603050405020304" pitchFamily="18" charset="0"/>
                <a:cs typeface="Times New Roman" panose="02020603050405020304" pitchFamily="18" charset="0"/>
              </a:rPr>
              <a:t>bằng</a:t>
            </a:r>
            <a:r>
              <a:rPr lang="en-US" sz="2400" dirty="0">
                <a:solidFill>
                  <a:schemeClr val="tx1"/>
                </a:solidFill>
                <a:latin typeface="Times New Roman" panose="02020603050405020304" pitchFamily="18" charset="0"/>
                <a:cs typeface="Times New Roman" panose="02020603050405020304" pitchFamily="18" charset="0"/>
              </a:rPr>
              <a:t> LUA, Python hoặc C (qua Arduino IDE).</a:t>
            </a:r>
          </a:p>
        </p:txBody>
      </p:sp>
      <p:sp>
        <p:nvSpPr>
          <p:cNvPr id="10" name="Content Placeholder 2"/>
          <p:cNvSpPr>
            <a:spLocks noGrp="1"/>
          </p:cNvSpPr>
          <p:nvPr/>
        </p:nvSpPr>
        <p:spPr>
          <a:xfrm>
            <a:off x="1208816" y="627589"/>
            <a:ext cx="6730667" cy="53446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a:t>ESP8266</a:t>
            </a:r>
            <a:endParaRPr lang="en-US" sz="3200" dirty="0">
              <a:latin typeface="Calibri" panose="020F0502020204030204" pitchFamily="34" charset="0"/>
              <a:cs typeface="Calibri" panose="020F0502020204030204" pitchFamily="34" charset="0"/>
            </a:endParaRPr>
          </a:p>
        </p:txBody>
      </p:sp>
      <p:grpSp>
        <p:nvGrpSpPr>
          <p:cNvPr id="3" name="Group 2"/>
          <p:cNvGrpSpPr/>
          <p:nvPr/>
        </p:nvGrpSpPr>
        <p:grpSpPr>
          <a:xfrm>
            <a:off x="4659090" y="1467494"/>
            <a:ext cx="4360684" cy="2650926"/>
            <a:chOff x="4697591" y="1437745"/>
            <a:chExt cx="4360684" cy="2650926"/>
          </a:xfrm>
        </p:grpSpPr>
        <p:pic>
          <p:nvPicPr>
            <p:cNvPr id="6" name="Picture 5" descr="ESP8266 ESP-12E Development Board pinout diagram"/>
            <p:cNvPicPr/>
            <p:nvPr/>
          </p:nvPicPr>
          <p:blipFill rotWithShape="1">
            <a:blip r:embed="rId3">
              <a:extLst>
                <a:ext uri="{28A0092B-C50C-407E-A947-70E740481C1C}">
                  <a14:useLocalDpi xmlns:a14="http://schemas.microsoft.com/office/drawing/2010/main" val="0"/>
                </a:ext>
              </a:extLst>
            </a:blip>
            <a:srcRect l="5615" t="21533" r="5589" b="17150"/>
            <a:stretch/>
          </p:blipFill>
          <p:spPr bwMode="auto">
            <a:xfrm>
              <a:off x="4697591" y="1437745"/>
              <a:ext cx="4360684" cy="2343149"/>
            </a:xfrm>
            <a:prstGeom prst="rect">
              <a:avLst/>
            </a:prstGeom>
            <a:noFill/>
            <a:ln w="3175">
              <a:solidFill>
                <a:schemeClr val="tx1"/>
              </a:solidFill>
            </a:ln>
          </p:spPr>
        </p:pic>
        <p:sp>
          <p:nvSpPr>
            <p:cNvPr id="2" name="Rectangle 1"/>
            <p:cNvSpPr/>
            <p:nvPr/>
          </p:nvSpPr>
          <p:spPr>
            <a:xfrm>
              <a:off x="5937611" y="3780894"/>
              <a:ext cx="1880643" cy="307777"/>
            </a:xfrm>
            <a:prstGeom prst="rect">
              <a:avLst/>
            </a:prstGeom>
          </p:spPr>
          <p:txBody>
            <a:bodyPr wrap="none">
              <a:spAutoFit/>
            </a:bodyPr>
            <a:lstStyle/>
            <a:p>
              <a:r>
                <a:rPr lang="en-US" dirty="0" err="1" smtClean="0">
                  <a:latin typeface="Times New Roman" panose="02020603050405020304" pitchFamily="18" charset="0"/>
                  <a:cs typeface="Times New Roman" panose="02020603050405020304" pitchFamily="18" charset="0"/>
                </a:rPr>
                <a:t>Bố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cục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mạch</a:t>
              </a:r>
              <a:r>
                <a:rPr lang="en-US" dirty="0" smtClean="0">
                  <a:latin typeface="Times New Roman" panose="02020603050405020304" pitchFamily="18" charset="0"/>
                  <a:cs typeface="Times New Roman" panose="02020603050405020304" pitchFamily="18" charset="0"/>
                </a:rPr>
                <a:t> ESP 8266</a:t>
              </a:r>
              <a:endParaRPr lang="en-US" dirty="0"/>
            </a:p>
          </p:txBody>
        </p:sp>
      </p:grpSp>
    </p:spTree>
    <p:extLst>
      <p:ext uri="{BB962C8B-B14F-4D97-AF65-F5344CB8AC3E}">
        <p14:creationId xmlns:p14="http://schemas.microsoft.com/office/powerpoint/2010/main" val="243910110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6" grpId="0" build="p"/>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715756"/>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174661" y="1044299"/>
            <a:ext cx="5232364" cy="3486606"/>
          </a:xfrm>
          <a:prstGeom prst="rect">
            <a:avLst/>
          </a:prstGeom>
        </p:spPr>
        <p:txBody>
          <a:bodyPr lIns="91425" tIns="91425" rIns="91425" bIns="91425" anchor="t" anchorCtr="0">
            <a:noAutofit/>
          </a:bodyPr>
          <a:lstStyle/>
          <a:p>
            <a:pPr indent="228600" algn="just">
              <a:buNone/>
            </a:pPr>
            <a:r>
              <a:rPr lang="en-US" sz="2400" dirty="0" smtClean="0">
                <a:solidFill>
                  <a:schemeClr val="tx1"/>
                </a:solidFill>
                <a:latin typeface="Times New Roman" panose="02020603050405020304" pitchFamily="18" charset="0"/>
                <a:cs typeface="Times New Roman" panose="02020603050405020304" pitchFamily="18" charset="0"/>
              </a:rPr>
              <a:t>Node.js là </a:t>
            </a:r>
            <a:r>
              <a:rPr lang="en-US" sz="2400" dirty="0">
                <a:solidFill>
                  <a:schemeClr val="tx1"/>
                </a:solidFill>
                <a:latin typeface="Times New Roman" panose="02020603050405020304" pitchFamily="18" charset="0"/>
                <a:cs typeface="Times New Roman" panose="02020603050405020304" pitchFamily="18" charset="0"/>
              </a:rPr>
              <a:t>một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thống</a:t>
            </a:r>
            <a:r>
              <a:rPr lang="en-US" sz="2400" dirty="0">
                <a:solidFill>
                  <a:schemeClr val="tx1"/>
                </a:solidFill>
                <a:latin typeface="Times New Roman" panose="02020603050405020304" pitchFamily="18" charset="0"/>
                <a:cs typeface="Times New Roman" panose="02020603050405020304" pitchFamily="18" charset="0"/>
              </a:rPr>
              <a:t> phần </a:t>
            </a:r>
            <a:r>
              <a:rPr lang="en-US" sz="2400" dirty="0" err="1">
                <a:solidFill>
                  <a:schemeClr val="tx1"/>
                </a:solidFill>
                <a:latin typeface="Times New Roman" panose="02020603050405020304" pitchFamily="18" charset="0"/>
                <a:cs typeface="Times New Roman" panose="02020603050405020304" pitchFamily="18" charset="0"/>
              </a:rPr>
              <a:t>mềm</a:t>
            </a:r>
            <a:r>
              <a:rPr lang="en-US" sz="2400" dirty="0">
                <a:solidFill>
                  <a:schemeClr val="tx1"/>
                </a:solidFill>
                <a:latin typeface="Times New Roman" panose="02020603050405020304" pitchFamily="18" charset="0"/>
                <a:cs typeface="Times New Roman" panose="02020603050405020304" pitchFamily="18" charset="0"/>
              </a:rPr>
              <a:t> được </a:t>
            </a:r>
            <a:r>
              <a:rPr lang="en-US" sz="2400" dirty="0" err="1">
                <a:solidFill>
                  <a:schemeClr val="tx1"/>
                </a:solidFill>
                <a:latin typeface="Times New Roman" panose="02020603050405020304" pitchFamily="18" charset="0"/>
                <a:cs typeface="Times New Roman" panose="02020603050405020304" pitchFamily="18" charset="0"/>
              </a:rPr>
              <a:t>thiết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kế</a:t>
            </a:r>
            <a:r>
              <a:rPr lang="en-US" sz="2400" dirty="0">
                <a:solidFill>
                  <a:schemeClr val="tx1"/>
                </a:solidFill>
                <a:latin typeface="Times New Roman" panose="02020603050405020304" pitchFamily="18" charset="0"/>
                <a:cs typeface="Times New Roman" panose="02020603050405020304" pitchFamily="18" charset="0"/>
              </a:rPr>
              <a:t> để viết các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internet có </a:t>
            </a:r>
            <a:r>
              <a:rPr lang="en-US" sz="2400" dirty="0" err="1">
                <a:solidFill>
                  <a:schemeClr val="tx1"/>
                </a:solidFill>
                <a:latin typeface="Times New Roman" panose="02020603050405020304" pitchFamily="18" charset="0"/>
                <a:cs typeface="Times New Roman" panose="02020603050405020304" pitchFamily="18" charset="0"/>
              </a:rPr>
              <a:t>khả</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năng</a:t>
            </a:r>
            <a:r>
              <a:rPr lang="en-US" sz="2400" dirty="0">
                <a:solidFill>
                  <a:schemeClr val="tx1"/>
                </a:solidFill>
                <a:latin typeface="Times New Roman" panose="02020603050405020304" pitchFamily="18" charset="0"/>
                <a:cs typeface="Times New Roman" panose="02020603050405020304" pitchFamily="18" charset="0"/>
              </a:rPr>
              <a:t> mở rộng, </a:t>
            </a:r>
            <a:r>
              <a:rPr lang="en-US" sz="2400" dirty="0" err="1">
                <a:solidFill>
                  <a:schemeClr val="tx1"/>
                </a:solidFill>
                <a:latin typeface="Times New Roman" panose="02020603050405020304" pitchFamily="18" charset="0"/>
                <a:cs typeface="Times New Roman" panose="02020603050405020304" pitchFamily="18" charset="0"/>
              </a:rPr>
              <a:t>đặc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biệt</a:t>
            </a:r>
            <a:r>
              <a:rPr lang="en-US" sz="2400" dirty="0">
                <a:solidFill>
                  <a:schemeClr val="tx1"/>
                </a:solidFill>
                <a:latin typeface="Times New Roman" panose="02020603050405020304" pitchFamily="18" charset="0"/>
                <a:cs typeface="Times New Roman" panose="02020603050405020304" pitchFamily="18" charset="0"/>
              </a:rPr>
              <a:t> là máy </a:t>
            </a:r>
            <a:r>
              <a:rPr lang="en-US" sz="2400" dirty="0" err="1">
                <a:solidFill>
                  <a:schemeClr val="tx1"/>
                </a:solidFill>
                <a:latin typeface="Times New Roman" panose="02020603050405020304" pitchFamily="18" charset="0"/>
                <a:cs typeface="Times New Roman" panose="02020603050405020304" pitchFamily="18" charset="0"/>
              </a:rPr>
              <a:t>chủ</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web.</a:t>
            </a:r>
          </a:p>
          <a:p>
            <a:pPr indent="228600" algn="just">
              <a:buNone/>
            </a:pPr>
            <a:r>
              <a:rPr lang="en-US" sz="2400" dirty="0" err="1" smtClean="0">
                <a:solidFill>
                  <a:schemeClr val="tx1"/>
                </a:solidFill>
                <a:latin typeface="Times New Roman" panose="02020603050405020304" pitchFamily="18" charset="0"/>
                <a:cs typeface="Times New Roman" panose="02020603050405020304" pitchFamily="18" charset="0"/>
              </a:rPr>
              <a:t>Chương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latin typeface="Times New Roman" panose="02020603050405020304" pitchFamily="18" charset="0"/>
                <a:cs typeface="Times New Roman" panose="02020603050405020304" pitchFamily="18" charset="0"/>
              </a:rPr>
              <a:t>trình được viết </a:t>
            </a:r>
            <a:r>
              <a:rPr lang="en-US" sz="2400" dirty="0" err="1">
                <a:solidFill>
                  <a:schemeClr val="tx1"/>
                </a:solidFill>
                <a:latin typeface="Times New Roman" panose="02020603050405020304" pitchFamily="18" charset="0"/>
                <a:cs typeface="Times New Roman" panose="02020603050405020304" pitchFamily="18" charset="0"/>
              </a:rPr>
              <a:t>bằng</a:t>
            </a:r>
            <a:r>
              <a:rPr lang="en-US" sz="2400" dirty="0">
                <a:solidFill>
                  <a:schemeClr val="tx1"/>
                </a:solidFill>
                <a:latin typeface="Times New Roman" panose="02020603050405020304" pitchFamily="18" charset="0"/>
                <a:cs typeface="Times New Roman" panose="02020603050405020304" pitchFamily="18" charset="0"/>
              </a:rPr>
              <a:t> JavaScript, </a:t>
            </a:r>
            <a:r>
              <a:rPr lang="en-US" sz="2400" dirty="0" smtClean="0">
                <a:solidFill>
                  <a:schemeClr val="tx1"/>
                </a:solidFill>
                <a:latin typeface="Times New Roman" panose="02020603050405020304" pitchFamily="18" charset="0"/>
                <a:cs typeface="Times New Roman" panose="02020603050405020304" pitchFamily="18" charset="0"/>
              </a:rPr>
              <a:t>xây </a:t>
            </a:r>
            <a:r>
              <a:rPr lang="en-US" sz="2400" dirty="0">
                <a:solidFill>
                  <a:schemeClr val="tx1"/>
                </a:solidFill>
                <a:latin typeface="Times New Roman" panose="02020603050405020304" pitchFamily="18" charset="0"/>
                <a:cs typeface="Times New Roman" panose="02020603050405020304" pitchFamily="18" charset="0"/>
              </a:rPr>
              <a:t>dựng trên </a:t>
            </a:r>
            <a:r>
              <a:rPr lang="en-US" sz="2400" dirty="0" err="1">
                <a:solidFill>
                  <a:schemeClr val="tx1"/>
                </a:solidFill>
                <a:latin typeface="Times New Roman" panose="02020603050405020304" pitchFamily="18" charset="0"/>
                <a:cs typeface="Times New Roman" panose="02020603050405020304" pitchFamily="18" charset="0"/>
              </a:rPr>
              <a:t>nền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tảng</a:t>
            </a:r>
            <a:r>
              <a:rPr lang="en-US" sz="2400" dirty="0">
                <a:solidFill>
                  <a:schemeClr val="tx1"/>
                </a:solidFill>
                <a:latin typeface="Times New Roman" panose="02020603050405020304" pitchFamily="18" charset="0"/>
                <a:cs typeface="Times New Roman" panose="02020603050405020304" pitchFamily="18" charset="0"/>
              </a:rPr>
              <a:t> JavaScript V8 engine của Google, </a:t>
            </a:r>
            <a:r>
              <a:rPr lang="en-US" sz="2400" dirty="0" err="1">
                <a:solidFill>
                  <a:schemeClr val="tx1"/>
                </a:solidFill>
                <a:latin typeface="Times New Roman" panose="02020603050405020304" pitchFamily="18" charset="0"/>
                <a:cs typeface="Times New Roman" panose="02020603050405020304" pitchFamily="18" charset="0"/>
              </a:rPr>
              <a:t>libUV</a:t>
            </a:r>
            <a:r>
              <a:rPr lang="en-US" sz="2400" dirty="0">
                <a:solidFill>
                  <a:schemeClr val="tx1"/>
                </a:solidFill>
                <a:latin typeface="Times New Roman" panose="02020603050405020304" pitchFamily="18" charset="0"/>
                <a:cs typeface="Times New Roman" panose="02020603050405020304" pitchFamily="18" charset="0"/>
              </a:rPr>
              <a:t>, và vài thư viện </a:t>
            </a:r>
            <a:r>
              <a:rPr lang="en-US" sz="2400" dirty="0" smtClean="0">
                <a:solidFill>
                  <a:schemeClr val="tx1"/>
                </a:solidFill>
                <a:latin typeface="Times New Roman" panose="02020603050405020304" pitchFamily="18" charset="0"/>
                <a:cs typeface="Times New Roman" panose="02020603050405020304" pitchFamily="18" charset="0"/>
              </a:rPr>
              <a:t>khác.</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0" name="Content Placeholder 2"/>
          <p:cNvSpPr>
            <a:spLocks noGrp="1"/>
          </p:cNvSpPr>
          <p:nvPr/>
        </p:nvSpPr>
        <p:spPr>
          <a:xfrm>
            <a:off x="1208816" y="613425"/>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NodeJS</a:t>
            </a:r>
            <a:endParaRPr lang="en-US" sz="3200" dirty="0">
              <a:latin typeface="Calibri" panose="020F0502020204030204" pitchFamily="34" charset="0"/>
              <a:cs typeface="Calibri" panose="020F0502020204030204" pitchFamily="34" charset="0"/>
            </a:endParaRPr>
          </a:p>
        </p:txBody>
      </p:sp>
      <p:pic>
        <p:nvPicPr>
          <p:cNvPr id="2050" name="Picture 2" descr="Káº¿t quáº£ hÃ¬nh áº£nh cho 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025" y="715756"/>
            <a:ext cx="3736975" cy="373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0829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wipe(down)">
                                      <p:cBhvr>
                                        <p:cTn id="14" dur="500"/>
                                        <p:tgtEl>
                                          <p:spTgt spid="2050"/>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6" grpId="0" uiExpand="1" build="p"/>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666751"/>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134368" y="1181102"/>
            <a:ext cx="4238625" cy="3360076"/>
          </a:xfrm>
          <a:prstGeom prst="rect">
            <a:avLst/>
          </a:prstGeom>
        </p:spPr>
        <p:txBody>
          <a:bodyPr lIns="91425" tIns="91425" rIns="91425" bIns="91425" anchor="t" anchorCtr="0">
            <a:noAutofit/>
          </a:bodyPr>
          <a:lstStyle/>
          <a:p>
            <a:pPr algn="just">
              <a:buNone/>
            </a:pPr>
            <a:r>
              <a:rPr lang="en-US" sz="2400" dirty="0" err="1">
                <a:solidFill>
                  <a:schemeClr val="tx1"/>
                </a:solidFill>
                <a:latin typeface="Times New Roman" panose="02020603050405020304" pitchFamily="18" charset="0"/>
                <a:cs typeface="Times New Roman" panose="02020603050405020304" pitchFamily="18" charset="0"/>
              </a:rPr>
              <a:t>Microservice</a:t>
            </a:r>
            <a:r>
              <a:rPr lang="en-US" sz="2400" dirty="0">
                <a:solidFill>
                  <a:schemeClr val="tx1"/>
                </a:solidFill>
                <a:latin typeface="Times New Roman" panose="02020603050405020304" pitchFamily="18" charset="0"/>
                <a:cs typeface="Times New Roman" panose="02020603050405020304" pitchFamily="18" charset="0"/>
              </a:rPr>
              <a:t> là kiến trúc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 xây dựng một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mà </a:t>
            </a:r>
            <a:r>
              <a:rPr lang="en-US" sz="2400" dirty="0" err="1">
                <a:solidFill>
                  <a:schemeClr val="tx1"/>
                </a:solidFill>
                <a:latin typeface="Times New Roman" panose="02020603050405020304" pitchFamily="18" charset="0"/>
                <a:cs typeface="Times New Roman" panose="02020603050405020304" pitchFamily="18" charset="0"/>
              </a:rPr>
              <a:t>ứng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dụng</a:t>
            </a:r>
            <a:r>
              <a:rPr lang="en-US" sz="2400" dirty="0">
                <a:solidFill>
                  <a:schemeClr val="tx1"/>
                </a:solidFill>
                <a:latin typeface="Times New Roman" panose="02020603050405020304" pitchFamily="18" charset="0"/>
                <a:cs typeface="Times New Roman" panose="02020603050405020304" pitchFamily="18" charset="0"/>
              </a:rPr>
              <a:t> này là tổng hợp của nhiều services </a:t>
            </a:r>
            <a:r>
              <a:rPr lang="en-US" sz="2400" dirty="0" err="1">
                <a:solidFill>
                  <a:schemeClr val="tx1"/>
                </a:solidFill>
                <a:latin typeface="Times New Roman" panose="02020603050405020304" pitchFamily="18" charset="0"/>
                <a:cs typeface="Times New Roman" panose="02020603050405020304" pitchFamily="18" charset="0"/>
              </a:rPr>
              <a:t>nhỏ</a:t>
            </a:r>
            <a:r>
              <a:rPr lang="en-US" sz="2400" dirty="0">
                <a:solidFill>
                  <a:schemeClr val="tx1"/>
                </a:solidFill>
                <a:latin typeface="Times New Roman" panose="02020603050405020304" pitchFamily="18" charset="0"/>
                <a:cs typeface="Times New Roman" panose="02020603050405020304" pitchFamily="18" charset="0"/>
              </a:rPr>
              <a:t> và </a:t>
            </a:r>
            <a:r>
              <a:rPr lang="en-US" sz="2400" dirty="0" err="1">
                <a:solidFill>
                  <a:schemeClr val="tx1"/>
                </a:solidFill>
                <a:latin typeface="Times New Roman" panose="02020603050405020304" pitchFamily="18" charset="0"/>
                <a:cs typeface="Times New Roman" panose="02020603050405020304" pitchFamily="18" charset="0"/>
              </a:rPr>
              <a:t>độc</a:t>
            </a:r>
            <a:r>
              <a:rPr lang="en-US" sz="2400" dirty="0">
                <a:solidFill>
                  <a:schemeClr val="tx1"/>
                </a:solidFill>
                <a:latin typeface="Times New Roman" panose="02020603050405020304" pitchFamily="18" charset="0"/>
                <a:cs typeface="Times New Roman" panose="02020603050405020304" pitchFamily="18" charset="0"/>
              </a:rPr>
              <a:t> lập có thể chạy </a:t>
            </a:r>
            <a:r>
              <a:rPr lang="en-US" sz="2400" dirty="0" err="1">
                <a:solidFill>
                  <a:schemeClr val="tx1"/>
                </a:solidFill>
                <a:latin typeface="Times New Roman" panose="02020603050405020304" pitchFamily="18" charset="0"/>
                <a:cs typeface="Times New Roman" panose="02020603050405020304" pitchFamily="18" charset="0"/>
              </a:rPr>
              <a:t>riêng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biệt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và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khai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độc</a:t>
            </a:r>
            <a:r>
              <a:rPr lang="en-US" sz="2400" dirty="0">
                <a:solidFill>
                  <a:schemeClr val="tx1"/>
                </a:solidFill>
                <a:latin typeface="Times New Roman" panose="02020603050405020304" pitchFamily="18" charset="0"/>
                <a:cs typeface="Times New Roman" panose="02020603050405020304" pitchFamily="18" charset="0"/>
              </a:rPr>
              <a:t> lập. Các service </a:t>
            </a:r>
            <a:r>
              <a:rPr lang="en-US" sz="2400" dirty="0" err="1">
                <a:solidFill>
                  <a:schemeClr val="tx1"/>
                </a:solidFill>
                <a:latin typeface="Times New Roman" panose="02020603050405020304" pitchFamily="18" charset="0"/>
                <a:cs typeface="Times New Roman" panose="02020603050405020304" pitchFamily="18" charset="0"/>
              </a:rPr>
              <a:t>nhỏ</a:t>
            </a:r>
            <a:r>
              <a:rPr lang="en-US" sz="2400" dirty="0">
                <a:solidFill>
                  <a:schemeClr val="tx1"/>
                </a:solidFill>
                <a:latin typeface="Times New Roman" panose="02020603050405020304" pitchFamily="18" charset="0"/>
                <a:cs typeface="Times New Roman" panose="02020603050405020304" pitchFamily="18" charset="0"/>
              </a:rPr>
              <a:t> có thể được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riêng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độc</a:t>
            </a:r>
            <a:r>
              <a:rPr lang="en-US" sz="2400" dirty="0">
                <a:solidFill>
                  <a:schemeClr val="tx1"/>
                </a:solidFill>
                <a:latin typeface="Times New Roman" panose="02020603050405020304" pitchFamily="18" charset="0"/>
                <a:cs typeface="Times New Roman" panose="02020603050405020304" pitchFamily="18" charset="0"/>
              </a:rPr>
              <a:t> lập với nhau.</a:t>
            </a:r>
          </a:p>
        </p:txBody>
      </p:sp>
      <p:sp>
        <p:nvSpPr>
          <p:cNvPr id="10" name="Content Placeholder 2"/>
          <p:cNvSpPr>
            <a:spLocks noGrp="1"/>
          </p:cNvSpPr>
          <p:nvPr/>
        </p:nvSpPr>
        <p:spPr>
          <a:xfrm>
            <a:off x="1208816" y="609600"/>
            <a:ext cx="6730667"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err="1"/>
              <a:t>Microservice</a:t>
            </a:r>
            <a:endParaRPr lang="en-US" sz="3200" dirty="0">
              <a:latin typeface="Calibri" panose="020F0502020204030204" pitchFamily="34" charset="0"/>
              <a:cs typeface="Calibri" panose="020F0502020204030204" pitchFamily="34" charset="0"/>
            </a:endParaRPr>
          </a:p>
        </p:txBody>
      </p:sp>
      <p:pic>
        <p:nvPicPr>
          <p:cNvPr id="7" name="Picture 6"/>
          <p:cNvPicPr/>
          <p:nvPr/>
        </p:nvPicPr>
        <p:blipFill rotWithShape="1">
          <a:blip r:embed="rId3">
            <a:extLst>
              <a:ext uri="{28A0092B-C50C-407E-A947-70E740481C1C}">
                <a14:useLocalDpi xmlns:a14="http://schemas.microsoft.com/office/drawing/2010/main" val="0"/>
              </a:ext>
            </a:extLst>
          </a:blip>
          <a:srcRect r="2669"/>
          <a:stretch/>
        </p:blipFill>
        <p:spPr bwMode="auto">
          <a:xfrm>
            <a:off x="4496435" y="1405575"/>
            <a:ext cx="4514215" cy="2704465"/>
          </a:xfrm>
          <a:prstGeom prst="rect">
            <a:avLst/>
          </a:prstGeom>
          <a:noFill/>
          <a:ln w="6350">
            <a:solidFill>
              <a:schemeClr val="tx1"/>
            </a:solidFill>
          </a:ln>
        </p:spPr>
      </p:pic>
    </p:spTree>
    <p:extLst>
      <p:ext uri="{BB962C8B-B14F-4D97-AF65-F5344CB8AC3E}">
        <p14:creationId xmlns:p14="http://schemas.microsoft.com/office/powerpoint/2010/main" val="3088524949"/>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err="1">
                <a:latin typeface="Source Sans Pro" panose="020B0604020202020204" charset="0"/>
              </a:rPr>
              <a:t>Phân</a:t>
            </a:r>
            <a:r>
              <a:rPr lang="en-US" sz="4400" dirty="0">
                <a:latin typeface="Source Sans Pro" panose="020B0604020202020204" charset="0"/>
              </a:rPr>
              <a:t> </a:t>
            </a:r>
            <a:r>
              <a:rPr lang="en-US" sz="4400" dirty="0" err="1" smtClean="0">
                <a:latin typeface="Source Sans Pro" panose="020B0604020202020204" charset="0"/>
              </a:rPr>
              <a:t>tích</a:t>
            </a:r>
            <a:r>
              <a:rPr lang="en-US" sz="4400" dirty="0" smtClean="0">
                <a:latin typeface="Source Sans Pro" panose="020B0604020202020204" charset="0"/>
              </a:rPr>
              <a:t> và</a:t>
            </a:r>
            <a:r>
              <a:rPr lang="en-US" sz="4400" dirty="0">
                <a:latin typeface="Source Sans Pro" panose="020B0604020202020204" charset="0"/>
              </a:rPr>
              <a:t/>
            </a:r>
            <a:br>
              <a:rPr lang="en-US" sz="4400" dirty="0">
                <a:latin typeface="Source Sans Pro" panose="020B0604020202020204" charset="0"/>
              </a:rPr>
            </a:br>
            <a:r>
              <a:rPr lang="en-US" sz="4400" dirty="0" err="1" smtClean="0">
                <a:latin typeface="Source Sans Pro" panose="020B0604020202020204" charset="0"/>
              </a:rPr>
              <a:t>thiết</a:t>
            </a:r>
            <a:r>
              <a:rPr lang="en-US" sz="4400" dirty="0" smtClean="0">
                <a:latin typeface="Source Sans Pro" panose="020B0604020202020204" charset="0"/>
              </a:rPr>
              <a:t> </a:t>
            </a:r>
            <a:r>
              <a:rPr lang="en-US" sz="4400" dirty="0" err="1">
                <a:latin typeface="Source Sans Pro" panose="020B0604020202020204" charset="0"/>
              </a:rPr>
              <a:t>kế</a:t>
            </a:r>
            <a:r>
              <a:rPr lang="en-US" sz="4400" dirty="0">
                <a:latin typeface="Source Sans Pro" panose="020B0604020202020204" charset="0"/>
              </a:rPr>
              <a:t> </a:t>
            </a:r>
            <a:r>
              <a:rPr lang="en-US" sz="4400" dirty="0" err="1">
                <a:latin typeface="Source Sans Pro" panose="020B0604020202020204" charset="0"/>
              </a:rPr>
              <a:t>hệ</a:t>
            </a:r>
            <a:r>
              <a:rPr lang="en-US" sz="4400" dirty="0">
                <a:latin typeface="Source Sans Pro" panose="020B0604020202020204" charset="0"/>
              </a:rPr>
              <a:t> </a:t>
            </a:r>
            <a:r>
              <a:rPr lang="en-US" sz="4400" dirty="0" err="1">
                <a:latin typeface="Source Sans Pro" panose="020B0604020202020204" charset="0"/>
              </a:rPr>
              <a:t>thống</a:t>
            </a:r>
            <a:endParaRPr lang="en-US" sz="44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3</a:t>
            </a:r>
            <a:endParaRPr lang="en" sz="12000" b="1" dirty="0">
              <a:solidFill>
                <a:srgbClr val="3C78D8"/>
              </a:solidFill>
              <a:latin typeface="Oswald"/>
              <a:ea typeface="Oswald"/>
              <a:cs typeface="Oswald"/>
              <a:sym typeface="Oswald"/>
            </a:endParaRPr>
          </a:p>
        </p:txBody>
      </p:sp>
      <p:grpSp>
        <p:nvGrpSpPr>
          <p:cNvPr id="5" name="Group 4"/>
          <p:cNvGrpSpPr/>
          <p:nvPr/>
        </p:nvGrpSpPr>
        <p:grpSpPr>
          <a:xfrm>
            <a:off x="325515" y="951164"/>
            <a:ext cx="1552882" cy="1252728"/>
            <a:chOff x="7090849" y="3109545"/>
            <a:chExt cx="1552882" cy="1252728"/>
          </a:xfrm>
        </p:grpSpPr>
        <p:sp>
          <p:nvSpPr>
            <p:cNvPr id="6" name="Shape 537"/>
            <p:cNvSpPr/>
            <p:nvPr/>
          </p:nvSpPr>
          <p:spPr>
            <a:xfrm rot="5400000">
              <a:off x="7235150" y="3109545"/>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849" y="3117344"/>
              <a:ext cx="1552882" cy="1237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818975" y="760484"/>
            <a:ext cx="1435608" cy="143560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818975" y="2304233"/>
            <a:ext cx="1709928" cy="17099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652696" y="2304233"/>
            <a:ext cx="1069848" cy="106984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616375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546430" y="1650473"/>
            <a:ext cx="3306379" cy="2243433"/>
          </a:xfrm>
          <a:prstGeom prst="rect">
            <a:avLst/>
          </a:prstGeom>
        </p:spPr>
        <p:txBody>
          <a:bodyPr lIns="91425" tIns="91425" rIns="91425" bIns="91425" anchor="t" anchorCtr="0">
            <a:noAutofit/>
          </a:bodyPr>
          <a:lstStyle/>
          <a:p>
            <a:pPr algn="just">
              <a:buNone/>
            </a:pPr>
            <a:r>
              <a:rPr lang="en-US" sz="2400" dirty="0" err="1" smtClean="0">
                <a:solidFill>
                  <a:schemeClr val="tx1"/>
                </a:solidFill>
                <a:latin typeface="Times New Roman" panose="02020603050405020304" pitchFamily="18" charset="0"/>
                <a:cs typeface="Times New Roman" panose="02020603050405020304" pitchFamily="18" charset="0"/>
              </a:rPr>
              <a:t>Danh</a:t>
            </a:r>
            <a:r>
              <a:rPr lang="en-US" sz="2400" dirty="0" smtClean="0">
                <a:solidFill>
                  <a:schemeClr val="tx1"/>
                </a:solidFill>
                <a:latin typeface="Times New Roman" panose="02020603050405020304" pitchFamily="18" charset="0"/>
                <a:cs typeface="Times New Roman" panose="02020603050405020304" pitchFamily="18" charset="0"/>
              </a:rPr>
              <a:t> sách </a:t>
            </a:r>
            <a:r>
              <a:rPr lang="en-US" sz="2400" dirty="0" err="1" smtClean="0">
                <a:solidFill>
                  <a:schemeClr val="tx1"/>
                </a:solidFill>
                <a:latin typeface="Times New Roman" panose="02020603050405020304" pitchFamily="18" charset="0"/>
                <a:cs typeface="Times New Roman" panose="02020603050405020304" pitchFamily="18" charset="0"/>
              </a:rPr>
              <a:t>tác</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nhân</a:t>
            </a:r>
            <a:r>
              <a:rPr lang="en-US" sz="2400" dirty="0" smtClean="0">
                <a:solidFill>
                  <a:schemeClr val="tx1"/>
                </a:solidFill>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rPr>
              <a:t>Client</a:t>
            </a:r>
          </a:p>
          <a:p>
            <a:pPr marL="342900" indent="-342900" algn="just">
              <a:buFont typeface="Arial" panose="020B0604020202020204"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rPr>
              <a:t>Admin</a:t>
            </a:r>
          </a:p>
          <a:p>
            <a:pPr marL="342900" indent="-342900" algn="just">
              <a:buFont typeface="Arial" panose="020B0604020202020204" pitchFamily="34" charset="0"/>
              <a:buChar char="•"/>
            </a:pPr>
            <a:endParaRPr lang="en-US" dirty="0">
              <a:solidFill>
                <a:schemeClr val="tx1"/>
              </a:solidFill>
            </a:endParaRPr>
          </a:p>
        </p:txBody>
      </p:sp>
      <p:sp>
        <p:nvSpPr>
          <p:cNvPr id="10" name="Content Placeholder 2"/>
          <p:cNvSpPr>
            <a:spLocks noGrp="1"/>
          </p:cNvSpPr>
          <p:nvPr/>
        </p:nvSpPr>
        <p:spPr>
          <a:xfrm>
            <a:off x="724817" y="752429"/>
            <a:ext cx="3401667" cy="75027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400" dirty="0" err="1"/>
              <a:t>Biểu</a:t>
            </a:r>
            <a:r>
              <a:rPr lang="en-US" sz="2400" dirty="0"/>
              <a:t> đồ ca </a:t>
            </a:r>
            <a:r>
              <a:rPr lang="en-US" sz="2400" dirty="0" err="1"/>
              <a:t>sử</a:t>
            </a:r>
            <a:r>
              <a:rPr lang="en-US" sz="2400" dirty="0"/>
              <a:t> </a:t>
            </a:r>
            <a:r>
              <a:rPr lang="en-US" sz="2400" dirty="0" err="1"/>
              <a:t>dụng</a:t>
            </a:r>
            <a:r>
              <a:rPr lang="en-US" sz="2400" dirty="0"/>
              <a:t> tổng </a:t>
            </a:r>
            <a:r>
              <a:rPr lang="en-US" sz="2400" dirty="0" err="1"/>
              <a:t>quát</a:t>
            </a:r>
            <a:endParaRPr lang="en-US" sz="4000" dirty="0">
              <a:latin typeface="Calibri" panose="020F0502020204030204" pitchFamily="34" charset="0"/>
              <a:cs typeface="Calibri" panose="020F0502020204030204" pitchFamily="34" charset="0"/>
            </a:endParaRPr>
          </a:p>
        </p:txBody>
      </p:sp>
      <p:sp>
        <p:nvSpPr>
          <p:cNvPr id="2" name="Rectangle 2"/>
          <p:cNvSpPr>
            <a:spLocks noChangeArrowheads="1"/>
          </p:cNvSpPr>
          <p:nvPr/>
        </p:nvSpPr>
        <p:spPr bwMode="auto">
          <a:xfrm>
            <a:off x="4519748" y="5399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4047072393"/>
              </p:ext>
            </p:extLst>
          </p:nvPr>
        </p:nvGraphicFramePr>
        <p:xfrm>
          <a:off x="5009383" y="704988"/>
          <a:ext cx="3818635" cy="4324299"/>
        </p:xfrm>
        <a:graphic>
          <a:graphicData uri="http://schemas.openxmlformats.org/presentationml/2006/ole">
            <mc:AlternateContent xmlns:mc="http://schemas.openxmlformats.org/markup-compatibility/2006">
              <mc:Choice xmlns:v="urn:schemas-microsoft-com:vml" Requires="v">
                <p:oleObj spid="_x0000_s1113" name="Visio" r:id="rId4" imgW="4171987" imgH="4724464" progId="Visio.Drawing.15">
                  <p:embed/>
                </p:oleObj>
              </mc:Choice>
              <mc:Fallback>
                <p:oleObj name="Visio" r:id="rId4" imgW="4171987" imgH="4724464" progId="Visio.Drawing.15">
                  <p:embed/>
                  <p:pic>
                    <p:nvPicPr>
                      <p:cNvPr id="0" name="Object 1"/>
                      <p:cNvPicPr>
                        <a:picLocks noChangeAspect="1" noChangeArrowheads="1"/>
                      </p:cNvPicPr>
                      <p:nvPr/>
                    </p:nvPicPr>
                    <p:blipFill>
                      <a:blip r:embed="rId5"/>
                      <a:srcRect/>
                      <a:stretch>
                        <a:fillRect/>
                      </a:stretch>
                    </p:blipFill>
                    <p:spPr bwMode="auto">
                      <a:xfrm>
                        <a:off x="5009383" y="704988"/>
                        <a:ext cx="3818635" cy="4324299"/>
                      </a:xfrm>
                      <a:prstGeom prst="rect">
                        <a:avLst/>
                      </a:prstGeom>
                      <a:solidFill>
                        <a:schemeClr val="bg1"/>
                      </a:solidFill>
                      <a:ln w="12700">
                        <a:solidFill>
                          <a:schemeClr val="tx1"/>
                        </a:solidFill>
                      </a:ln>
                    </p:spPr>
                  </p:pic>
                </p:oleObj>
              </mc:Fallback>
            </mc:AlternateContent>
          </a:graphicData>
        </a:graphic>
      </p:graphicFrame>
    </p:spTree>
    <p:extLst>
      <p:ext uri="{BB962C8B-B14F-4D97-AF65-F5344CB8AC3E}">
        <p14:creationId xmlns:p14="http://schemas.microsoft.com/office/powerpoint/2010/main" val="261246393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486">
                                            <p:txEl>
                                              <p:pRg st="2" end="2"/>
                                            </p:txEl>
                                          </p:spTgt>
                                        </p:tgtEl>
                                        <p:attrNameLst>
                                          <p:attrName>style.visibility</p:attrName>
                                        </p:attrNameLst>
                                      </p:cBhvr>
                                      <p:to>
                                        <p:strVal val="visible"/>
                                      </p:to>
                                    </p:set>
                                    <p:animEffect transition="in" filter="wipe(down)">
                                      <p:cBhvr>
                                        <p:cTn id="26" dur="500"/>
                                        <p:tgtEl>
                                          <p:spTgt spid="4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6" grpId="0" build="p"/>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687961"/>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196926" y="1196055"/>
            <a:ext cx="4488090" cy="2956370"/>
          </a:xfrm>
          <a:prstGeom prst="rect">
            <a:avLst/>
          </a:prstGeom>
        </p:spPr>
        <p:txBody>
          <a:bodyPr lIns="91425" tIns="91425" rIns="91425" bIns="91425" anchor="t" anchorCtr="0">
            <a:noAutofit/>
          </a:bodyPr>
          <a:lstStyle/>
          <a:p>
            <a:pPr>
              <a:buNone/>
            </a:pP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thống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sẽ</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gồm</a:t>
            </a:r>
            <a:r>
              <a:rPr lang="en-US" sz="2400" dirty="0">
                <a:solidFill>
                  <a:schemeClr val="tx1"/>
                </a:solidFill>
                <a:latin typeface="Times New Roman" panose="02020603050405020304" pitchFamily="18" charset="0"/>
                <a:cs typeface="Times New Roman" panose="02020603050405020304" pitchFamily="18" charset="0"/>
              </a:rPr>
              <a:t> các dịch vụ </a:t>
            </a:r>
            <a:r>
              <a:rPr lang="en-US" sz="2400" dirty="0" err="1" smtClean="0">
                <a:solidFill>
                  <a:schemeClr val="tx1"/>
                </a:solidFill>
                <a:latin typeface="Times New Roman" panose="02020603050405020304" pitchFamily="18" charset="0"/>
                <a:cs typeface="Times New Roman" panose="02020603050405020304" pitchFamily="18" charset="0"/>
              </a:rPr>
              <a:t>sau</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IoT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service</a:t>
            </a:r>
          </a:p>
          <a:p>
            <a:pPr marL="514350" lvl="0" indent="-342900">
              <a:buFont typeface="Arial" panose="020B0604020202020204" pitchFamily="34" charset="0"/>
              <a:buChar char="•"/>
            </a:pPr>
            <a:r>
              <a:rPr lang="en-US" sz="2400" dirty="0" smtClean="0">
                <a:solidFill>
                  <a:schemeClr val="tx1"/>
                </a:solidFill>
                <a:latin typeface="Times New Roman" panose="02020603050405020304" pitchFamily="18" charset="0"/>
                <a:cs typeface="Times New Roman" panose="02020603050405020304" pitchFamily="18" charset="0"/>
              </a:rPr>
              <a:t>Map service</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Search </a:t>
            </a:r>
            <a:r>
              <a:rPr lang="en-US" sz="2400" dirty="0" smtClean="0">
                <a:solidFill>
                  <a:schemeClr val="tx1"/>
                </a:solidFill>
                <a:latin typeface="Times New Roman" panose="02020603050405020304" pitchFamily="18" charset="0"/>
                <a:cs typeface="Times New Roman" panose="02020603050405020304" pitchFamily="18" charset="0"/>
              </a:rPr>
              <a:t>service</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Web </a:t>
            </a:r>
            <a:r>
              <a:rPr lang="en-US" sz="2400" dirty="0" smtClean="0">
                <a:solidFill>
                  <a:schemeClr val="tx1"/>
                </a:solidFill>
                <a:latin typeface="Times New Roman" panose="02020603050405020304" pitchFamily="18" charset="0"/>
                <a:cs typeface="Times New Roman" panose="02020603050405020304" pitchFamily="18" charset="0"/>
              </a:rPr>
              <a:t>service</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API </a:t>
            </a:r>
            <a:r>
              <a:rPr lang="en-US" sz="2400" dirty="0" smtClean="0">
                <a:solidFill>
                  <a:schemeClr val="tx1"/>
                </a:solidFill>
                <a:latin typeface="Times New Roman" panose="02020603050405020304" pitchFamily="18" charset="0"/>
                <a:cs typeface="Times New Roman" panose="02020603050405020304" pitchFamily="18" charset="0"/>
              </a:rPr>
              <a:t>gateway</a:t>
            </a:r>
            <a:endParaRPr lang="en-US" sz="2400" dirty="0">
              <a:solidFill>
                <a:schemeClr val="tx1"/>
              </a:solidFill>
              <a:latin typeface="Times New Roman" panose="02020603050405020304" pitchFamily="18" charset="0"/>
              <a:cs typeface="Times New Roman" panose="02020603050405020304" pitchFamily="18" charset="0"/>
            </a:endParaRPr>
          </a:p>
          <a:p>
            <a:pPr marL="51435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Config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smtClean="0">
                <a:solidFill>
                  <a:schemeClr val="tx1"/>
                </a:solidFill>
                <a:latin typeface="Times New Roman" panose="02020603050405020304" pitchFamily="18" charset="0"/>
                <a:cs typeface="Times New Roman" panose="02020603050405020304" pitchFamily="18" charset="0"/>
              </a:rPr>
              <a:t>service</a:t>
            </a:r>
            <a:endParaRPr lang="en-US" sz="2400" dirty="0">
              <a:solidFill>
                <a:schemeClr val="tx1"/>
              </a:solidFill>
              <a:latin typeface="Times New Roman" panose="02020603050405020304" pitchFamily="18" charset="0"/>
              <a:cs typeface="Times New Roman" panose="02020603050405020304" pitchFamily="18" charset="0"/>
            </a:endParaRPr>
          </a:p>
          <a:p>
            <a:pPr marL="51435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Discovery </a:t>
            </a:r>
            <a:r>
              <a:rPr lang="en-US" sz="2400" dirty="0" smtClean="0">
                <a:solidFill>
                  <a:schemeClr val="tx1"/>
                </a:solidFill>
                <a:latin typeface="Times New Roman" panose="02020603050405020304" pitchFamily="18" charset="0"/>
                <a:cs typeface="Times New Roman" panose="02020603050405020304" pitchFamily="18" charset="0"/>
              </a:rPr>
              <a:t>service</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0" name="Content Placeholder 2"/>
          <p:cNvSpPr>
            <a:spLocks noGrp="1"/>
          </p:cNvSpPr>
          <p:nvPr/>
        </p:nvSpPr>
        <p:spPr>
          <a:xfrm>
            <a:off x="330490" y="626316"/>
            <a:ext cx="3696942"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smtClean="0"/>
              <a:t>Kiến trúc </a:t>
            </a:r>
            <a:r>
              <a:rPr lang="en-US" sz="2800" dirty="0" err="1" smtClean="0"/>
              <a:t>microservice</a:t>
            </a:r>
            <a:endParaRPr lang="en-US" sz="4400" dirty="0">
              <a:latin typeface="Calibri" panose="020F0502020204030204" pitchFamily="34" charset="0"/>
              <a:cs typeface="Calibri" panose="020F0502020204030204" pitchFamily="34"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45761021"/>
              </p:ext>
            </p:extLst>
          </p:nvPr>
        </p:nvGraphicFramePr>
        <p:xfrm>
          <a:off x="4581144" y="887402"/>
          <a:ext cx="4466571" cy="4008082"/>
        </p:xfrm>
        <a:graphic>
          <a:graphicData uri="http://schemas.openxmlformats.org/presentationml/2006/ole">
            <mc:AlternateContent xmlns:mc="http://schemas.openxmlformats.org/markup-compatibility/2006">
              <mc:Choice xmlns:v="urn:schemas-microsoft-com:vml" Requires="v">
                <p:oleObj spid="_x0000_s6232" name="Visio" r:id="rId4" imgW="7905804" imgH="7096129" progId="Visio.Drawing.15">
                  <p:embed/>
                </p:oleObj>
              </mc:Choice>
              <mc:Fallback>
                <p:oleObj name="Visio" r:id="rId4" imgW="7905804" imgH="7096129" progId="Visio.Drawing.15">
                  <p:embed/>
                  <p:pic>
                    <p:nvPicPr>
                      <p:cNvPr id="0" name="Object 1"/>
                      <p:cNvPicPr>
                        <a:picLocks noChangeAspect="1" noChangeArrowheads="1"/>
                      </p:cNvPicPr>
                      <p:nvPr/>
                    </p:nvPicPr>
                    <p:blipFill>
                      <a:blip r:embed="rId5"/>
                      <a:srcRect/>
                      <a:stretch>
                        <a:fillRect/>
                      </a:stretch>
                    </p:blipFill>
                    <p:spPr bwMode="auto">
                      <a:xfrm>
                        <a:off x="4581144" y="887402"/>
                        <a:ext cx="4466571" cy="4008082"/>
                      </a:xfrm>
                      <a:prstGeom prst="rect">
                        <a:avLst/>
                      </a:prstGeom>
                      <a:solidFill>
                        <a:schemeClr val="bg1"/>
                      </a:solidFill>
                      <a:ln>
                        <a:solidFill>
                          <a:schemeClr val="tx1"/>
                        </a:solidFill>
                      </a:ln>
                    </p:spPr>
                  </p:pic>
                </p:oleObj>
              </mc:Fallback>
            </mc:AlternateContent>
          </a:graphicData>
        </a:graphic>
      </p:graphicFrame>
    </p:spTree>
    <p:extLst>
      <p:ext uri="{BB962C8B-B14F-4D97-AF65-F5344CB8AC3E}">
        <p14:creationId xmlns:p14="http://schemas.microsoft.com/office/powerpoint/2010/main" val="1732809797"/>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341783" y="694714"/>
            <a:ext cx="6730667" cy="5588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Thiết</a:t>
            </a:r>
            <a:r>
              <a:rPr lang="en-US" sz="2800" dirty="0"/>
              <a:t> </a:t>
            </a:r>
            <a:r>
              <a:rPr lang="en-US" sz="2800" dirty="0" err="1"/>
              <a:t>kế</a:t>
            </a:r>
            <a:r>
              <a:rPr lang="en-US" sz="2800" dirty="0"/>
              <a:t> </a:t>
            </a:r>
            <a:r>
              <a:rPr lang="en-US" sz="2800" dirty="0" err="1"/>
              <a:t>thiết</a:t>
            </a:r>
            <a:r>
              <a:rPr lang="en-US" sz="2800" dirty="0"/>
              <a:t> bị</a:t>
            </a:r>
            <a:endParaRPr lang="en-US" sz="4400" dirty="0">
              <a:latin typeface="Calibri" panose="020F0502020204030204" pitchFamily="34" charset="0"/>
              <a:cs typeface="Calibri" panose="020F0502020204030204" pitchFamily="34" charset="0"/>
            </a:endParaRPr>
          </a:p>
        </p:txBody>
      </p:sp>
      <p:pic>
        <p:nvPicPr>
          <p:cNvPr id="5" name="Picture 4"/>
          <p:cNvPicPr/>
          <p:nvPr/>
        </p:nvPicPr>
        <p:blipFill rotWithShape="1">
          <a:blip r:embed="rId3">
            <a:extLst>
              <a:ext uri="{28A0092B-C50C-407E-A947-70E740481C1C}">
                <a14:useLocalDpi xmlns:a14="http://schemas.microsoft.com/office/drawing/2010/main" val="0"/>
              </a:ext>
            </a:extLst>
          </a:blip>
          <a:srcRect l="11065" r="22895"/>
          <a:stretch/>
        </p:blipFill>
        <p:spPr bwMode="auto">
          <a:xfrm>
            <a:off x="5051019" y="1403702"/>
            <a:ext cx="4018280" cy="2930525"/>
          </a:xfrm>
          <a:prstGeom prst="rect">
            <a:avLst/>
          </a:prstGeom>
          <a:ln>
            <a:noFill/>
          </a:ln>
          <a:extLst>
            <a:ext uri="{53640926-AAD7-44D8-BBD7-CCE9431645EC}">
              <a14:shadowObscured xmlns:a14="http://schemas.microsoft.com/office/drawing/2010/main"/>
            </a:ext>
          </a:extLst>
        </p:spPr>
      </p:pic>
      <p:graphicFrame>
        <p:nvGraphicFramePr>
          <p:cNvPr id="2" name="Table 1"/>
          <p:cNvGraphicFramePr>
            <a:graphicFrameLocks noGrp="1"/>
          </p:cNvGraphicFramePr>
          <p:nvPr>
            <p:extLst>
              <p:ext uri="{D42A27DB-BD31-4B8C-83A1-F6EECF244321}">
                <p14:modId xmlns:p14="http://schemas.microsoft.com/office/powerpoint/2010/main" val="3692697174"/>
              </p:ext>
            </p:extLst>
          </p:nvPr>
        </p:nvGraphicFramePr>
        <p:xfrm>
          <a:off x="41096" y="1304925"/>
          <a:ext cx="4944746" cy="3210059"/>
        </p:xfrm>
        <a:graphic>
          <a:graphicData uri="http://schemas.openxmlformats.org/drawingml/2006/table">
            <a:tbl>
              <a:tblPr firstRow="1" firstCol="1" bandRow="1">
                <a:tableStyleId>{9064341A-4EE2-4885-B17D-4086B769AF5B}</a:tableStyleId>
              </a:tblPr>
              <a:tblGrid>
                <a:gridCol w="575353">
                  <a:extLst>
                    <a:ext uri="{9D8B030D-6E8A-4147-A177-3AD203B41FA5}">
                      <a16:colId xmlns:a16="http://schemas.microsoft.com/office/drawing/2014/main" val="2682695306"/>
                    </a:ext>
                  </a:extLst>
                </a:gridCol>
                <a:gridCol w="2208944">
                  <a:extLst>
                    <a:ext uri="{9D8B030D-6E8A-4147-A177-3AD203B41FA5}">
                      <a16:colId xmlns:a16="http://schemas.microsoft.com/office/drawing/2014/main" val="2933033141"/>
                    </a:ext>
                  </a:extLst>
                </a:gridCol>
                <a:gridCol w="2160449">
                  <a:extLst>
                    <a:ext uri="{9D8B030D-6E8A-4147-A177-3AD203B41FA5}">
                      <a16:colId xmlns:a16="http://schemas.microsoft.com/office/drawing/2014/main" val="3384008014"/>
                    </a:ext>
                  </a:extLst>
                </a:gridCol>
              </a:tblGrid>
              <a:tr h="338940">
                <a:tc>
                  <a:txBody>
                    <a:bodyPr/>
                    <a:lstStyle/>
                    <a:p>
                      <a:pPr indent="0" algn="ctr">
                        <a:lnSpc>
                          <a:spcPct val="100000"/>
                        </a:lnSpc>
                        <a:spcAft>
                          <a:spcPts val="600"/>
                        </a:spcAft>
                      </a:pPr>
                      <a:r>
                        <a:rPr lang="en-US" sz="1800" b="1" dirty="0">
                          <a:effectLst/>
                          <a:latin typeface="Times New Roman" panose="02020603050405020304" pitchFamily="18" charset="0"/>
                          <a:cs typeface="Times New Roman" panose="02020603050405020304" pitchFamily="18" charset="0"/>
                        </a:rPr>
                        <a:t>STT</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ctr">
                        <a:lnSpc>
                          <a:spcPct val="100000"/>
                        </a:lnSpc>
                        <a:spcAft>
                          <a:spcPts val="600"/>
                        </a:spcAft>
                      </a:pPr>
                      <a:r>
                        <a:rPr lang="en-US" sz="1800" b="1" dirty="0">
                          <a:effectLst/>
                          <a:latin typeface="Times New Roman" panose="02020603050405020304" pitchFamily="18" charset="0"/>
                          <a:cs typeface="Times New Roman" panose="02020603050405020304" pitchFamily="18" charset="0"/>
                        </a:rPr>
                        <a:t>Tên </a:t>
                      </a:r>
                      <a:r>
                        <a:rPr lang="en-US" sz="1800" b="1" dirty="0" err="1">
                          <a:effectLst/>
                          <a:latin typeface="Times New Roman" panose="02020603050405020304" pitchFamily="18" charset="0"/>
                          <a:cs typeface="Times New Roman" panose="02020603050405020304" pitchFamily="18" charset="0"/>
                        </a:rPr>
                        <a:t>thiết</a:t>
                      </a:r>
                      <a:r>
                        <a:rPr lang="en-US" sz="1800" b="1" dirty="0">
                          <a:effectLst/>
                          <a:latin typeface="Times New Roman" panose="02020603050405020304" pitchFamily="18" charset="0"/>
                          <a:cs typeface="Times New Roman" panose="02020603050405020304" pitchFamily="18" charset="0"/>
                        </a:rPr>
                        <a:t> bị</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ctr">
                        <a:lnSpc>
                          <a:spcPct val="100000"/>
                        </a:lnSpc>
                        <a:spcAft>
                          <a:spcPts val="600"/>
                        </a:spcAft>
                      </a:pPr>
                      <a:r>
                        <a:rPr lang="en-US" sz="1800" b="1" dirty="0">
                          <a:effectLst/>
                          <a:latin typeface="Times New Roman" panose="02020603050405020304" pitchFamily="18" charset="0"/>
                          <a:cs typeface="Times New Roman" panose="02020603050405020304" pitchFamily="18" charset="0"/>
                        </a:rPr>
                        <a:t>Thông số </a:t>
                      </a:r>
                      <a:r>
                        <a:rPr lang="en-US" sz="1800" b="1" dirty="0" err="1">
                          <a:effectLst/>
                          <a:latin typeface="Times New Roman" panose="02020603050405020304" pitchFamily="18" charset="0"/>
                          <a:cs typeface="Times New Roman" panose="02020603050405020304" pitchFamily="18" charset="0"/>
                        </a:rPr>
                        <a:t>hoạt</a:t>
                      </a:r>
                      <a:r>
                        <a:rPr lang="en-US" sz="1800" b="1" dirty="0">
                          <a:effectLst/>
                          <a:latin typeface="Times New Roman" panose="02020603050405020304" pitchFamily="18" charset="0"/>
                          <a:cs typeface="Times New Roman" panose="02020603050405020304" pitchFamily="18" charset="0"/>
                        </a:rPr>
                        <a:t> </a:t>
                      </a:r>
                      <a:r>
                        <a:rPr lang="en-US" sz="1800" b="1" dirty="0" err="1">
                          <a:effectLst/>
                          <a:latin typeface="Times New Roman" panose="02020603050405020304" pitchFamily="18" charset="0"/>
                          <a:cs typeface="Times New Roman" panose="02020603050405020304" pitchFamily="18" charset="0"/>
                        </a:rPr>
                        <a:t>động</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2914497842"/>
                  </a:ext>
                </a:extLst>
              </a:tr>
              <a:tr h="355379">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1</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NodeMCU</a:t>
                      </a:r>
                      <a:r>
                        <a:rPr lang="en-US" sz="1800" dirty="0">
                          <a:effectLst/>
                          <a:latin typeface="Times New Roman" panose="02020603050405020304" pitchFamily="18" charset="0"/>
                          <a:cs typeface="Times New Roman" panose="02020603050405020304" pitchFamily="18" charset="0"/>
                        </a:rPr>
                        <a:t> ESP8266</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5V, 0.2 - 100 mA</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07154509"/>
                  </a:ext>
                </a:extLst>
              </a:tr>
              <a:tr h="636998">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2</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Cảm</a:t>
                      </a:r>
                      <a:r>
                        <a:rPr lang="en-US" sz="1800" dirty="0">
                          <a:effectLst/>
                          <a:latin typeface="Times New Roman" panose="02020603050405020304" pitchFamily="18" charset="0"/>
                          <a:cs typeface="Times New Roman" panose="02020603050405020304" pitchFamily="18" charset="0"/>
                        </a:rPr>
                        <a:t> biến </a:t>
                      </a:r>
                      <a:r>
                        <a:rPr lang="en-US" sz="1800" dirty="0" err="1">
                          <a:effectLst/>
                          <a:latin typeface="Times New Roman" panose="02020603050405020304" pitchFamily="18" charset="0"/>
                          <a:cs typeface="Times New Roman" panose="02020603050405020304" pitchFamily="18" charset="0"/>
                        </a:rPr>
                        <a:t>siêu</a:t>
                      </a:r>
                      <a:r>
                        <a:rPr lang="en-US" sz="1800" dirty="0">
                          <a:effectLst/>
                          <a:latin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cs typeface="Times New Roman" panose="02020603050405020304" pitchFamily="18" charset="0"/>
                        </a:rPr>
                        <a:t>âm</a:t>
                      </a:r>
                    </a:p>
                    <a:p>
                      <a:pPr indent="0" algn="l">
                        <a:lnSpc>
                          <a:spcPct val="100000"/>
                        </a:lnSpc>
                        <a:spcAft>
                          <a:spcPts val="0"/>
                        </a:spcAft>
                      </a:pPr>
                      <a:r>
                        <a:rPr lang="en-US" sz="1800" dirty="0" smtClean="0">
                          <a:effectLst/>
                          <a:latin typeface="Times New Roman" panose="02020603050405020304" pitchFamily="18" charset="0"/>
                          <a:cs typeface="Times New Roman" panose="02020603050405020304" pitchFamily="18" charset="0"/>
                        </a:rPr>
                        <a:t>HC-SR04</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5V, 2 - 15 mA</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2772739741"/>
                  </a:ext>
                </a:extLst>
              </a:tr>
              <a:tr h="349321">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3</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Pin Lion</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3.7V, 1800 mA</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75330892"/>
                  </a:ext>
                </a:extLst>
              </a:tr>
              <a:tr h="369870">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4</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Pin </a:t>
                      </a:r>
                      <a:r>
                        <a:rPr lang="en-US" sz="1800" dirty="0" err="1">
                          <a:effectLst/>
                          <a:latin typeface="Times New Roman" panose="02020603050405020304" pitchFamily="18" charset="0"/>
                          <a:cs typeface="Times New Roman" panose="02020603050405020304" pitchFamily="18" charset="0"/>
                        </a:rPr>
                        <a:t>năng</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lượng</a:t>
                      </a:r>
                      <a:r>
                        <a:rPr lang="en-US" sz="1800" dirty="0">
                          <a:effectLst/>
                          <a:latin typeface="Times New Roman" panose="02020603050405020304" pitchFamily="18" charset="0"/>
                          <a:cs typeface="Times New Roman" panose="02020603050405020304" pitchFamily="18" charset="0"/>
                        </a:rPr>
                        <a:t> mặt </a:t>
                      </a:r>
                      <a:r>
                        <a:rPr lang="en-US" sz="1800" dirty="0" err="1">
                          <a:effectLst/>
                          <a:latin typeface="Times New Roman" panose="02020603050405020304" pitchFamily="18" charset="0"/>
                          <a:cs typeface="Times New Roman" panose="02020603050405020304" pitchFamily="18" charset="0"/>
                        </a:rPr>
                        <a:t>trời</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9V, 2W</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1070503142"/>
                  </a:ext>
                </a:extLst>
              </a:tr>
              <a:tr h="595901">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5</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Mạch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tăng</a:t>
                      </a:r>
                      <a:r>
                        <a:rPr lang="en-US" sz="1800" dirty="0">
                          <a:effectLst/>
                          <a:latin typeface="Times New Roman" panose="02020603050405020304" pitchFamily="18" charset="0"/>
                          <a:cs typeface="Times New Roman" panose="02020603050405020304" pitchFamily="18" charset="0"/>
                        </a:rPr>
                        <a:t> áp</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Vào: 2 - 4.2V, </a:t>
                      </a:r>
                      <a:r>
                        <a:rPr lang="en-US" sz="1800" dirty="0" err="1">
                          <a:effectLst/>
                          <a:latin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cs typeface="Times New Roman" panose="02020603050405020304" pitchFamily="18" charset="0"/>
                        </a:rPr>
                        <a:t>: 5 - 5.2V</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1748475248"/>
                  </a:ext>
                </a:extLst>
              </a:tr>
              <a:tr h="384880">
                <a:tc>
                  <a:txBody>
                    <a:bodyPr/>
                    <a:lstStyle/>
                    <a:p>
                      <a:pPr indent="0" algn="ctr">
                        <a:lnSpc>
                          <a:spcPct val="100000"/>
                        </a:lnSpc>
                        <a:spcAft>
                          <a:spcPts val="0"/>
                        </a:spcAft>
                      </a:pPr>
                      <a:r>
                        <a:rPr lang="en-US" sz="1800" dirty="0">
                          <a:effectLst/>
                          <a:latin typeface="Times New Roman" panose="02020603050405020304" pitchFamily="18" charset="0"/>
                          <a:cs typeface="Times New Roman" panose="02020603050405020304" pitchFamily="18" charset="0"/>
                        </a:rPr>
                        <a:t>6</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err="1">
                          <a:effectLst/>
                          <a:latin typeface="Times New Roman" panose="02020603050405020304" pitchFamily="18" charset="0"/>
                          <a:cs typeface="Times New Roman" panose="02020603050405020304" pitchFamily="18" charset="0"/>
                        </a:rPr>
                        <a:t>Mạch</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sạc</a:t>
                      </a:r>
                      <a:r>
                        <a:rPr lang="en-US" sz="1800" dirty="0">
                          <a:effectLst/>
                          <a:latin typeface="Times New Roman" panose="02020603050405020304" pitchFamily="18" charset="0"/>
                          <a:cs typeface="Times New Roman" panose="02020603050405020304" pitchFamily="18" charset="0"/>
                        </a:rPr>
                        <a:t> pin</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tc>
                  <a:txBody>
                    <a:bodyPr/>
                    <a:lstStyle/>
                    <a:p>
                      <a:pPr indent="0" algn="l">
                        <a:lnSpc>
                          <a:spcPct val="100000"/>
                        </a:lnSpc>
                        <a:spcAft>
                          <a:spcPts val="0"/>
                        </a:spcAft>
                      </a:pPr>
                      <a:r>
                        <a:rPr lang="en-US" sz="1800" dirty="0">
                          <a:effectLst/>
                          <a:latin typeface="Times New Roman" panose="02020603050405020304" pitchFamily="18" charset="0"/>
                          <a:cs typeface="Times New Roman" panose="02020603050405020304" pitchFamily="18" charset="0"/>
                        </a:rPr>
                        <a:t>Vào: 5V, </a:t>
                      </a:r>
                      <a:r>
                        <a:rPr lang="en-US" sz="1800" dirty="0" err="1">
                          <a:effectLst/>
                          <a:latin typeface="Times New Roman" panose="02020603050405020304" pitchFamily="18" charset="0"/>
                          <a:cs typeface="Times New Roman" panose="02020603050405020304" pitchFamily="18" charset="0"/>
                        </a:rPr>
                        <a:t>ra</a:t>
                      </a:r>
                      <a:r>
                        <a:rPr lang="en-US" sz="1800" dirty="0">
                          <a:effectLst/>
                          <a:latin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cs typeface="Times New Roman" panose="02020603050405020304" pitchFamily="18" charset="0"/>
                        </a:rPr>
                        <a:t>3.7-4.2V</a:t>
                      </a:r>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90" marR="51190" marT="0" marB="0" anchor="ctr"/>
                </a:tc>
                <a:extLst>
                  <a:ext uri="{0D108BD9-81ED-4DB2-BD59-A6C34878D82A}">
                    <a16:rowId xmlns:a16="http://schemas.microsoft.com/office/drawing/2014/main" val="890622713"/>
                  </a:ext>
                </a:extLst>
              </a:tr>
            </a:tbl>
          </a:graphicData>
        </a:graphic>
      </p:graphicFrame>
    </p:spTree>
    <p:extLst>
      <p:ext uri="{BB962C8B-B14F-4D97-AF65-F5344CB8AC3E}">
        <p14:creationId xmlns:p14="http://schemas.microsoft.com/office/powerpoint/2010/main" val="1518925313"/>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ctrTitle" idx="4294967295"/>
          </p:nvPr>
        </p:nvSpPr>
        <p:spPr>
          <a:xfrm>
            <a:off x="3222784" y="496112"/>
            <a:ext cx="5919787" cy="1942238"/>
          </a:xfrm>
          <a:prstGeom prst="rect">
            <a:avLst/>
          </a:prstGeom>
          <a:noFill/>
          <a:ln>
            <a:noFill/>
          </a:ln>
        </p:spPr>
        <p:txBody>
          <a:bodyPr lIns="91425" tIns="91425" rIns="91425" bIns="91425" anchor="b" anchorCtr="0">
            <a:noAutofit/>
          </a:bodyPr>
          <a:lstStyle/>
          <a:p>
            <a:pPr lvl="0">
              <a:spcBef>
                <a:spcPts val="0"/>
              </a:spcBef>
              <a:buNone/>
            </a:pPr>
            <a:r>
              <a:rPr lang="en" sz="10000" dirty="0"/>
              <a:t>HELLO!</a:t>
            </a:r>
          </a:p>
        </p:txBody>
      </p:sp>
      <p:sp>
        <p:nvSpPr>
          <p:cNvPr id="468" name="Shape 468"/>
          <p:cNvSpPr txBox="1">
            <a:spLocks noGrp="1"/>
          </p:cNvSpPr>
          <p:nvPr>
            <p:ph type="subTitle" idx="4294967295"/>
          </p:nvPr>
        </p:nvSpPr>
        <p:spPr>
          <a:xfrm>
            <a:off x="3222783" y="2364661"/>
            <a:ext cx="5919787" cy="1934965"/>
          </a:xfrm>
          <a:prstGeom prst="rect">
            <a:avLst/>
          </a:prstGeom>
          <a:noFill/>
          <a:ln>
            <a:noFill/>
          </a:ln>
        </p:spPr>
        <p:txBody>
          <a:bodyPr lIns="91425" tIns="91425" rIns="91425" bIns="91425" anchor="t" anchorCtr="0">
            <a:noAutofit/>
          </a:bodyPr>
          <a:lstStyle/>
          <a:p>
            <a:pPr lvl="0" algn="ctr" rtl="0">
              <a:spcBef>
                <a:spcPts val="0"/>
              </a:spcBef>
              <a:buNone/>
            </a:pPr>
            <a:r>
              <a:rPr lang="en" sz="3600" b="1" dirty="0" smtClean="0"/>
              <a:t>Sinh viên Phan Đình Tùng</a:t>
            </a:r>
            <a:endParaRPr lang="en" sz="3600" b="1" dirty="0"/>
          </a:p>
          <a:p>
            <a:pPr lvl="0" rtl="0">
              <a:spcBef>
                <a:spcPts val="0"/>
              </a:spcBef>
              <a:buClr>
                <a:schemeClr val="dk1"/>
              </a:buClr>
              <a:buSzPct val="55000"/>
              <a:buFont typeface="Arial"/>
              <a:buNone/>
              <a:tabLst>
                <a:tab pos="461963" algn="l"/>
                <a:tab pos="2513013" algn="l"/>
              </a:tabLst>
            </a:pPr>
            <a:r>
              <a:rPr lang="en-US" dirty="0" smtClean="0"/>
              <a:t>	LỚP 	: 14T3</a:t>
            </a:r>
            <a:endParaRPr lang="en-US" dirty="0"/>
          </a:p>
          <a:p>
            <a:pPr lvl="0">
              <a:spcBef>
                <a:spcPts val="0"/>
              </a:spcBef>
              <a:buClr>
                <a:schemeClr val="dk1"/>
              </a:buClr>
              <a:buSzPct val="55000"/>
              <a:buNone/>
              <a:tabLst>
                <a:tab pos="461963" algn="l"/>
                <a:tab pos="2513013" algn="l"/>
              </a:tabLst>
            </a:pPr>
            <a:r>
              <a:rPr lang="en-US" dirty="0" smtClean="0"/>
              <a:t>	MSSV	: </a:t>
            </a:r>
            <a:r>
              <a:rPr lang="en-US" dirty="0"/>
              <a:t>102140165</a:t>
            </a:r>
          </a:p>
          <a:p>
            <a:pPr lvl="0">
              <a:spcBef>
                <a:spcPts val="0"/>
              </a:spcBef>
              <a:buClr>
                <a:schemeClr val="dk1"/>
              </a:buClr>
              <a:buSzPct val="55000"/>
              <a:buNone/>
              <a:tabLst>
                <a:tab pos="461963" algn="l"/>
                <a:tab pos="2513013" algn="l"/>
              </a:tabLst>
            </a:pPr>
            <a:r>
              <a:rPr lang="en-US" dirty="0" smtClean="0"/>
              <a:t>	KHOA	: </a:t>
            </a:r>
            <a:r>
              <a:rPr lang="en-US" dirty="0"/>
              <a:t>CÔNG NGHÊ THÔNG TIN</a:t>
            </a:r>
          </a:p>
          <a:p>
            <a:pPr lvl="0">
              <a:spcBef>
                <a:spcPts val="0"/>
              </a:spcBef>
              <a:buClr>
                <a:schemeClr val="dk1"/>
              </a:buClr>
              <a:buSzPct val="55000"/>
              <a:buNone/>
              <a:tabLst>
                <a:tab pos="461963" algn="l"/>
                <a:tab pos="2513013" algn="l"/>
              </a:tabLst>
            </a:pPr>
            <a:r>
              <a:rPr lang="en-US" dirty="0" smtClean="0"/>
              <a:t>	CHUYÊN NGÀNH	: </a:t>
            </a:r>
            <a:r>
              <a:rPr lang="en-US" dirty="0"/>
              <a:t>HÊ THỐNG NHÚNG</a:t>
            </a:r>
          </a:p>
          <a:p>
            <a:pPr lvl="0" algn="ctr" rtl="0">
              <a:spcBef>
                <a:spcPts val="0"/>
              </a:spcBef>
              <a:buClr>
                <a:schemeClr val="dk1"/>
              </a:buClr>
              <a:buSzPct val="55000"/>
              <a:buFont typeface="Arial"/>
              <a:buNone/>
            </a:pPr>
            <a:endParaRPr lang="en" dirty="0" smtClean="0"/>
          </a:p>
          <a:p>
            <a:pPr lvl="0" algn="ctr">
              <a:spcBef>
                <a:spcPts val="0"/>
              </a:spcBef>
              <a:buNone/>
            </a:pPr>
            <a:endParaRPr sz="3600" b="1" dirty="0"/>
          </a:p>
        </p:txBody>
      </p:sp>
      <p:pic>
        <p:nvPicPr>
          <p:cNvPr id="4"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5146" t="57137" r="52443" b="1292"/>
          <a:stretch/>
        </p:blipFill>
        <p:spPr>
          <a:xfrm>
            <a:off x="451000" y="496112"/>
            <a:ext cx="2771784" cy="4076566"/>
          </a:xfrm>
          <a:prstGeom prst="rect">
            <a:avLst/>
          </a:prstGeom>
          <a:noFill/>
          <a:ln w="12700">
            <a:solidFill>
              <a:schemeClr val="tx1"/>
            </a:solidFill>
          </a:ln>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46085"/>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486" name="Shape 486"/>
          <p:cNvSpPr txBox="1">
            <a:spLocks noGrp="1"/>
          </p:cNvSpPr>
          <p:nvPr>
            <p:ph type="body" idx="1"/>
          </p:nvPr>
        </p:nvSpPr>
        <p:spPr>
          <a:xfrm>
            <a:off x="265537" y="1114425"/>
            <a:ext cx="8617225" cy="3519220"/>
          </a:xfrm>
          <a:prstGeom prst="rect">
            <a:avLst/>
          </a:prstGeom>
        </p:spPr>
        <p:txBody>
          <a:bodyPr lIns="91425" tIns="91425" rIns="91425" bIns="91425" anchor="t" anchorCtr="0">
            <a:noAutofit/>
          </a:bodyPr>
          <a:lstStyle/>
          <a:p>
            <a:pPr>
              <a:buNone/>
            </a:pPr>
            <a:r>
              <a:rPr lang="en-US" dirty="0">
                <a:solidFill>
                  <a:schemeClr val="tx1"/>
                </a:solidFill>
                <a:latin typeface="Times New Roman" panose="02020603050405020304" pitchFamily="18" charset="0"/>
                <a:cs typeface="Times New Roman" panose="02020603050405020304" pitchFamily="18" charset="0"/>
              </a:rPr>
              <a:t>Thời </a:t>
            </a:r>
            <a:r>
              <a:rPr lang="en-US" dirty="0" err="1">
                <a:solidFill>
                  <a:schemeClr val="tx1"/>
                </a:solidFill>
                <a:latin typeface="Times New Roman" panose="02020603050405020304" pitchFamily="18" charset="0"/>
                <a:cs typeface="Times New Roman" panose="02020603050405020304" pitchFamily="18" charset="0"/>
              </a:rPr>
              <a:t>gian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1 </a:t>
            </a:r>
            <a:r>
              <a:rPr lang="en-US" dirty="0" err="1">
                <a:solidFill>
                  <a:schemeClr val="tx1"/>
                </a:solidFill>
                <a:latin typeface="Times New Roman" panose="02020603050405020304" pitchFamily="18" charset="0"/>
                <a:cs typeface="Times New Roman" panose="02020603050405020304" pitchFamily="18" charset="0"/>
              </a:rPr>
              <a:t>phút</a:t>
            </a:r>
            <a:r>
              <a:rPr lang="en-US" dirty="0">
                <a:solidFill>
                  <a:schemeClr val="tx1"/>
                </a:solidFill>
                <a:latin typeface="Times New Roman" panose="02020603050405020304" pitchFamily="18" charset="0"/>
                <a:cs typeface="Times New Roman" panose="02020603050405020304" pitchFamily="18" charset="0"/>
              </a:rPr>
              <a:t>, dòng điện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I</a:t>
            </a:r>
            <a:r>
              <a:rPr lang="en-US" dirty="0" err="1">
                <a:solidFill>
                  <a:schemeClr val="tx1"/>
                </a:solidFill>
                <a:latin typeface="Times New Roman" panose="02020603050405020304" pitchFamily="18" charset="0"/>
                <a:cs typeface="Times New Roman" panose="02020603050405020304" pitchFamily="18" charset="0"/>
              </a:rPr>
              <a:t>­­­</a:t>
            </a:r>
            <a:r>
              <a:rPr lang="en-US" baseline="-25000" dirty="0" err="1">
                <a:solidFill>
                  <a:schemeClr val="tx1"/>
                </a:solidFill>
                <a:latin typeface="Times New Roman" panose="02020603050405020304" pitchFamily="18" charset="0"/>
                <a:cs typeface="Times New Roman" panose="02020603050405020304" pitchFamily="18" charset="0"/>
              </a:rPr>
              <a:t>hd</a:t>
            </a:r>
            <a:r>
              <a:rPr lang="en-US" baseline="-25000"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115 </a:t>
            </a:r>
            <a:r>
              <a:rPr lang="en-US" dirty="0">
                <a:solidFill>
                  <a:schemeClr val="tx1"/>
                </a:solidFill>
                <a:latin typeface="Times New Roman" panose="02020603050405020304" pitchFamily="18" charset="0"/>
                <a:cs typeface="Times New Roman" panose="02020603050405020304" pitchFamily="18" charset="0"/>
              </a:rPr>
              <a:t>mA</a:t>
            </a:r>
          </a:p>
          <a:p>
            <a:pPr>
              <a:buNone/>
            </a:pPr>
            <a:r>
              <a:rPr lang="en-US" dirty="0">
                <a:solidFill>
                  <a:schemeClr val="tx1"/>
                </a:solidFill>
                <a:latin typeface="Times New Roman" panose="02020603050405020304" pitchFamily="18" charset="0"/>
                <a:cs typeface="Times New Roman" panose="02020603050405020304" pitchFamily="18" charset="0"/>
              </a:rPr>
              <a:t>Thời </a:t>
            </a:r>
            <a:r>
              <a:rPr lang="en-US" dirty="0" err="1">
                <a:solidFill>
                  <a:schemeClr val="tx1"/>
                </a:solidFill>
                <a:latin typeface="Times New Roman" panose="02020603050405020304" pitchFamily="18" charset="0"/>
                <a:cs typeface="Times New Roman" panose="02020603050405020304" pitchFamily="18" charset="0"/>
              </a:rPr>
              <a:t>gian</a:t>
            </a:r>
            <a:r>
              <a:rPr lang="en-US" dirty="0">
                <a:solidFill>
                  <a:schemeClr val="tx1"/>
                </a:solidFill>
                <a:latin typeface="Times New Roman" panose="02020603050405020304" pitchFamily="18" charset="0"/>
                <a:cs typeface="Times New Roman" panose="02020603050405020304" pitchFamily="18" charset="0"/>
              </a:rPr>
              <a:t> ngủ </a:t>
            </a:r>
            <a:r>
              <a:rPr lang="en-US" dirty="0" err="1">
                <a:solidFill>
                  <a:schemeClr val="tx1"/>
                </a:solidFill>
                <a:latin typeface="Times New Roman" panose="02020603050405020304" pitchFamily="18" charset="0"/>
                <a:cs typeface="Times New Roman" panose="02020603050405020304" pitchFamily="18" charset="0"/>
              </a:rPr>
              <a:t>sâu</a:t>
            </a:r>
            <a:r>
              <a:rPr lang="en-US" dirty="0">
                <a:solidFill>
                  <a:schemeClr val="tx1"/>
                </a:solidFill>
                <a:latin typeface="Times New Roman" panose="02020603050405020304" pitchFamily="18" charset="0"/>
                <a:cs typeface="Times New Roman" panose="02020603050405020304" pitchFamily="18" charset="0"/>
              </a:rPr>
              <a:t> 29 </a:t>
            </a:r>
            <a:r>
              <a:rPr lang="en-US" dirty="0" err="1">
                <a:solidFill>
                  <a:schemeClr val="tx1"/>
                </a:solidFill>
                <a:latin typeface="Times New Roman" panose="02020603050405020304" pitchFamily="18" charset="0"/>
                <a:cs typeface="Times New Roman" panose="02020603050405020304" pitchFamily="18" charset="0"/>
              </a:rPr>
              <a:t>phút</a:t>
            </a:r>
            <a:r>
              <a:rPr lang="en-US" dirty="0">
                <a:solidFill>
                  <a:schemeClr val="tx1"/>
                </a:solidFill>
                <a:latin typeface="Times New Roman" panose="02020603050405020304" pitchFamily="18" charset="0"/>
                <a:cs typeface="Times New Roman" panose="02020603050405020304" pitchFamily="18" charset="0"/>
              </a:rPr>
              <a:t>, dòng điện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I­­­</a:t>
            </a:r>
            <a:r>
              <a:rPr lang="en-US" baseline="-25000" dirty="0" err="1" smtClean="0">
                <a:solidFill>
                  <a:schemeClr val="tx1"/>
                </a:solidFill>
                <a:latin typeface="Times New Roman" panose="02020603050405020304" pitchFamily="18" charset="0"/>
                <a:cs typeface="Times New Roman" panose="02020603050405020304" pitchFamily="18" charset="0"/>
              </a:rPr>
              <a:t>sl</a:t>
            </a:r>
            <a:r>
              <a:rPr lang="en-US" baseline="-25000"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2.2 </a:t>
            </a:r>
            <a:r>
              <a:rPr lang="en-US" dirty="0">
                <a:solidFill>
                  <a:schemeClr val="tx1"/>
                </a:solidFill>
                <a:latin typeface="Times New Roman" panose="02020603050405020304" pitchFamily="18" charset="0"/>
                <a:cs typeface="Times New Roman" panose="02020603050405020304" pitchFamily="18" charset="0"/>
              </a:rPr>
              <a:t>mA</a:t>
            </a:r>
          </a:p>
          <a:p>
            <a:pPr lvl="0">
              <a:buNone/>
            </a:pPr>
            <a:r>
              <a:rPr lang="en-US" dirty="0" err="1">
                <a:solidFill>
                  <a:schemeClr val="tx1"/>
                </a:solidFill>
                <a:latin typeface="Times New Roman" panose="02020603050405020304" pitchFamily="18" charset="0"/>
                <a:cs typeface="Times New Roman" panose="02020603050405020304" pitchFamily="18" charset="0"/>
              </a:rPr>
              <a:t>Năng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lượng</a:t>
            </a:r>
            <a:r>
              <a:rPr lang="en-US" dirty="0">
                <a:solidFill>
                  <a:schemeClr val="tx1"/>
                </a:solidFill>
                <a:latin typeface="Times New Roman" panose="02020603050405020304" pitchFamily="18" charset="0"/>
                <a:cs typeface="Times New Roman" panose="02020603050405020304" pitchFamily="18" charset="0"/>
              </a:rPr>
              <a:t> 1 ngày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suất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tăng</a:t>
            </a:r>
            <a:r>
              <a:rPr lang="en-US" dirty="0">
                <a:solidFill>
                  <a:schemeClr val="tx1"/>
                </a:solidFill>
                <a:latin typeface="Times New Roman" panose="02020603050405020304" pitchFamily="18" charset="0"/>
                <a:cs typeface="Times New Roman" panose="02020603050405020304" pitchFamily="18" charset="0"/>
              </a:rPr>
              <a:t> áp 90%):</a:t>
            </a:r>
          </a:p>
          <a:p>
            <a:pPr>
              <a:buNone/>
            </a:pPr>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E</a:t>
            </a:r>
            <a:r>
              <a:rPr lang="en-US" baseline="-25000" dirty="0" err="1" smtClean="0">
                <a:solidFill>
                  <a:schemeClr val="tx1"/>
                </a:solidFill>
                <a:latin typeface="Times New Roman" panose="02020603050405020304" pitchFamily="18" charset="0"/>
                <a:cs typeface="Times New Roman" panose="02020603050405020304" pitchFamily="18" charset="0"/>
              </a:rPr>
              <a:t>sử</a:t>
            </a:r>
            <a:r>
              <a:rPr lang="en-US" baseline="-25000" dirty="0" smtClean="0">
                <a:solidFill>
                  <a:schemeClr val="tx1"/>
                </a:solidFill>
                <a:latin typeface="Times New Roman" panose="02020603050405020304" pitchFamily="18" charset="0"/>
                <a:cs typeface="Times New Roman" panose="02020603050405020304" pitchFamily="18" charset="0"/>
              </a:rPr>
              <a:t> </a:t>
            </a:r>
            <a:r>
              <a:rPr lang="en-US" baseline="-25000" dirty="0" err="1">
                <a:solidFill>
                  <a:schemeClr val="tx1"/>
                </a:solidFill>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 24 x (2.2 x 5 x 58 + 115 x 5 x 2) / 60 x 10</a:t>
            </a:r>
            <a:r>
              <a:rPr lang="en-US" baseline="30000" dirty="0">
                <a:solidFill>
                  <a:schemeClr val="tx1"/>
                </a:solidFill>
                <a:latin typeface="Times New Roman" panose="02020603050405020304" pitchFamily="18" charset="0"/>
                <a:cs typeface="Times New Roman" panose="02020603050405020304" pitchFamily="18" charset="0"/>
              </a:rPr>
              <a:t>-3</a:t>
            </a:r>
            <a:r>
              <a:rPr lang="en-US" dirty="0">
                <a:solidFill>
                  <a:schemeClr val="tx1"/>
                </a:solidFill>
                <a:latin typeface="Times New Roman" panose="02020603050405020304" pitchFamily="18" charset="0"/>
                <a:cs typeface="Times New Roman" panose="02020603050405020304" pitchFamily="18" charset="0"/>
              </a:rPr>
              <a:t> / 90%= </a:t>
            </a:r>
            <a:r>
              <a:rPr lang="en-US" dirty="0" smtClean="0">
                <a:solidFill>
                  <a:schemeClr val="tx1"/>
                </a:solidFill>
                <a:latin typeface="Times New Roman" panose="02020603050405020304" pitchFamily="18" charset="0"/>
                <a:cs typeface="Times New Roman" panose="02020603050405020304" pitchFamily="18" charset="0"/>
              </a:rPr>
              <a:t>0.795 </a:t>
            </a:r>
            <a:r>
              <a:rPr lang="en-US" dirty="0">
                <a:solidFill>
                  <a:schemeClr val="tx1"/>
                </a:solidFill>
                <a:latin typeface="Times New Roman" panose="02020603050405020304" pitchFamily="18" charset="0"/>
                <a:cs typeface="Times New Roman" panose="02020603050405020304" pitchFamily="18" charset="0"/>
              </a:rPr>
              <a:t>Wh.</a:t>
            </a:r>
          </a:p>
          <a:p>
            <a:pPr>
              <a:buNone/>
            </a:pPr>
            <a:r>
              <a:rPr lang="en-US" dirty="0" err="1">
                <a:solidFill>
                  <a:schemeClr val="tx1"/>
                </a:solidFill>
                <a:latin typeface="Times New Roman" panose="02020603050405020304" pitchFamily="18" charset="0"/>
                <a:cs typeface="Times New Roman" panose="02020603050405020304" pitchFamily="18" charset="0"/>
              </a:rPr>
              <a:t>Năng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lượng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sạc</a:t>
            </a:r>
            <a:r>
              <a:rPr lang="en-US" dirty="0">
                <a:solidFill>
                  <a:schemeClr val="tx1"/>
                </a:solidFill>
                <a:latin typeface="Times New Roman" panose="02020603050405020304" pitchFamily="18" charset="0"/>
                <a:cs typeface="Times New Roman" panose="02020603050405020304" pitchFamily="18" charset="0"/>
              </a:rPr>
              <a:t> pin (</a:t>
            </a:r>
            <a:r>
              <a:rPr lang="en-US" dirty="0" err="1">
                <a:solidFill>
                  <a:schemeClr val="tx1"/>
                </a:solidFill>
                <a:latin typeface="Times New Roman" panose="02020603050405020304" pitchFamily="18" charset="0"/>
                <a:cs typeface="Times New Roman" panose="02020603050405020304" pitchFamily="18" charset="0"/>
              </a:rPr>
              <a:t>giả</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sử</a:t>
            </a:r>
            <a:r>
              <a:rPr lang="en-US" dirty="0">
                <a:solidFill>
                  <a:schemeClr val="tx1"/>
                </a:solidFill>
                <a:latin typeface="Times New Roman" panose="02020603050405020304" pitchFamily="18" charset="0"/>
                <a:cs typeface="Times New Roman" panose="02020603050405020304" pitchFamily="18" charset="0"/>
              </a:rPr>
              <a:t> một ngày </a:t>
            </a:r>
            <a:r>
              <a:rPr lang="en-US" dirty="0" err="1">
                <a:solidFill>
                  <a:schemeClr val="tx1"/>
                </a:solidFill>
                <a:latin typeface="Times New Roman" panose="02020603050405020304" pitchFamily="18" charset="0"/>
                <a:cs typeface="Times New Roman" panose="02020603050405020304" pitchFamily="18" charset="0"/>
              </a:rPr>
              <a:t>nắng</a:t>
            </a:r>
            <a:r>
              <a:rPr lang="en-US" dirty="0">
                <a:solidFill>
                  <a:schemeClr val="tx1"/>
                </a:solidFill>
                <a:latin typeface="Times New Roman" panose="02020603050405020304" pitchFamily="18" charset="0"/>
                <a:cs typeface="Times New Roman" panose="02020603050405020304" pitchFamily="18" charset="0"/>
              </a:rPr>
              <a:t> 8 giờ, </a:t>
            </a:r>
            <a:r>
              <a:rPr lang="en-US" dirty="0" err="1">
                <a:solidFill>
                  <a:schemeClr val="tx1"/>
                </a:solidFill>
                <a:latin typeface="Times New Roman" panose="02020603050405020304" pitchFamily="18" charset="0"/>
                <a:cs typeface="Times New Roman" panose="02020603050405020304" pitchFamily="18" charset="0"/>
              </a:rPr>
              <a:t>hiệu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suất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sạc</a:t>
            </a:r>
            <a:r>
              <a:rPr lang="en-US" dirty="0">
                <a:solidFill>
                  <a:schemeClr val="tx1"/>
                </a:solidFill>
                <a:latin typeface="Times New Roman" panose="02020603050405020304" pitchFamily="18" charset="0"/>
                <a:cs typeface="Times New Roman" panose="02020603050405020304" pitchFamily="18" charset="0"/>
              </a:rPr>
              <a:t> 50%):</a:t>
            </a:r>
          </a:p>
          <a:p>
            <a:pPr>
              <a:buNone/>
            </a:pP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E</a:t>
            </a:r>
            <a:r>
              <a:rPr lang="en-US" baseline="-25000" dirty="0" err="1">
                <a:solidFill>
                  <a:schemeClr val="tx1"/>
                </a:solidFill>
                <a:latin typeface="Times New Roman" panose="02020603050405020304" pitchFamily="18" charset="0"/>
                <a:cs typeface="Times New Roman" panose="02020603050405020304" pitchFamily="18" charset="0"/>
              </a:rPr>
              <a:t>sạc</a:t>
            </a:r>
            <a:r>
              <a:rPr lang="en-US" baseline="-25000"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8 x 2 x 50% = </a:t>
            </a:r>
            <a:r>
              <a:rPr lang="en-US" dirty="0" smtClean="0">
                <a:solidFill>
                  <a:schemeClr val="tx1"/>
                </a:solidFill>
                <a:latin typeface="Times New Roman" panose="02020603050405020304" pitchFamily="18" charset="0"/>
                <a:cs typeface="Times New Roman" panose="02020603050405020304" pitchFamily="18" charset="0"/>
              </a:rPr>
              <a:t>8Wh	</a:t>
            </a:r>
            <a:endParaRPr lang="en-US" dirty="0">
              <a:solidFill>
                <a:schemeClr val="tx1"/>
              </a:solidFill>
              <a:latin typeface="Times New Roman" panose="02020603050405020304" pitchFamily="18" charset="0"/>
              <a:cs typeface="Times New Roman" panose="02020603050405020304" pitchFamily="18" charset="0"/>
            </a:endParaRPr>
          </a:p>
          <a:p>
            <a:pPr>
              <a:buNone/>
            </a:pPr>
            <a:r>
              <a:rPr lang="en-US" dirty="0" err="1">
                <a:solidFill>
                  <a:schemeClr val="tx1"/>
                </a:solidFill>
                <a:latin typeface="Times New Roman" panose="02020603050405020304" pitchFamily="18" charset="0"/>
                <a:cs typeface="Times New Roman" panose="02020603050405020304" pitchFamily="18" charset="0"/>
              </a:rPr>
              <a:t>Năng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lượng</a:t>
            </a:r>
            <a:r>
              <a:rPr lang="en-US" dirty="0">
                <a:solidFill>
                  <a:schemeClr val="tx1"/>
                </a:solidFill>
                <a:latin typeface="Times New Roman" panose="02020603050405020304" pitchFamily="18" charset="0"/>
                <a:cs typeface="Times New Roman" panose="02020603050405020304" pitchFamily="18" charset="0"/>
              </a:rPr>
              <a:t> pin</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E</a:t>
            </a:r>
            <a:r>
              <a:rPr lang="en-US" baseline="-25000" dirty="0" err="1">
                <a:solidFill>
                  <a:schemeClr val="tx1"/>
                </a:solidFill>
                <a:latin typeface="Times New Roman" panose="02020603050405020304" pitchFamily="18" charset="0"/>
                <a:cs typeface="Times New Roman" panose="02020603050405020304" pitchFamily="18" charset="0"/>
              </a:rPr>
              <a:t>pin</a:t>
            </a:r>
            <a:r>
              <a:rPr lang="en-US" dirty="0">
                <a:solidFill>
                  <a:schemeClr val="tx1"/>
                </a:solidFill>
                <a:latin typeface="Times New Roman" panose="02020603050405020304" pitchFamily="18" charset="0"/>
                <a:cs typeface="Times New Roman" panose="02020603050405020304" pitchFamily="18" charset="0"/>
              </a:rPr>
              <a:t> = 3.7 x 1.8 = 6.66 </a:t>
            </a:r>
            <a:r>
              <a:rPr lang="en-US" dirty="0" smtClean="0">
                <a:solidFill>
                  <a:schemeClr val="tx1"/>
                </a:solidFill>
                <a:latin typeface="Times New Roman" panose="02020603050405020304" pitchFamily="18" charset="0"/>
                <a:cs typeface="Times New Roman" panose="02020603050405020304" pitchFamily="18" charset="0"/>
              </a:rPr>
              <a:t>Wh.</a:t>
            </a:r>
            <a:endParaRPr lang="en-US" dirty="0">
              <a:solidFill>
                <a:schemeClr val="tx1"/>
              </a:solidFill>
              <a:latin typeface="Times New Roman" panose="02020603050405020304" pitchFamily="18" charset="0"/>
              <a:cs typeface="Times New Roman" panose="02020603050405020304" pitchFamily="18" charset="0"/>
            </a:endParaRPr>
          </a:p>
          <a:p>
            <a:pPr lvl="0">
              <a:buNone/>
            </a:pPr>
            <a:r>
              <a:rPr lang="en-US" dirty="0">
                <a:solidFill>
                  <a:schemeClr val="tx1"/>
                </a:solidFill>
                <a:latin typeface="Times New Roman" panose="02020603050405020304" pitchFamily="18" charset="0"/>
                <a:cs typeface="Times New Roman" panose="02020603050405020304" pitchFamily="18" charset="0"/>
              </a:rPr>
              <a:t>Pin có thể </a:t>
            </a:r>
            <a:r>
              <a:rPr lang="en-US" dirty="0" err="1">
                <a:solidFill>
                  <a:schemeClr val="tx1"/>
                </a:solidFill>
                <a:latin typeface="Times New Roman" panose="02020603050405020304" pitchFamily="18" charset="0"/>
                <a:cs typeface="Times New Roman" panose="02020603050405020304" pitchFamily="18" charset="0"/>
              </a:rPr>
              <a:t>nuôi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bị trong hơn </a:t>
            </a:r>
            <a:r>
              <a:rPr lang="en-US" dirty="0" smtClean="0">
                <a:solidFill>
                  <a:schemeClr val="tx1"/>
                </a:solidFill>
                <a:latin typeface="Times New Roman" panose="02020603050405020304" pitchFamily="18" charset="0"/>
                <a:cs typeface="Times New Roman" panose="02020603050405020304" pitchFamily="18" charset="0"/>
              </a:rPr>
              <a:t>8 </a:t>
            </a:r>
            <a:r>
              <a:rPr lang="en-US" dirty="0">
                <a:solidFill>
                  <a:schemeClr val="tx1"/>
                </a:solidFill>
                <a:latin typeface="Times New Roman" panose="02020603050405020304" pitchFamily="18" charset="0"/>
                <a:cs typeface="Times New Roman" panose="02020603050405020304" pitchFamily="18" charset="0"/>
              </a:rPr>
              <a:t>ngày (6.66 / </a:t>
            </a:r>
            <a:r>
              <a:rPr lang="en-US" dirty="0" smtClean="0">
                <a:solidFill>
                  <a:schemeClr val="tx1"/>
                </a:solidFill>
                <a:latin typeface="Times New Roman" panose="02020603050405020304" pitchFamily="18" charset="0"/>
                <a:cs typeface="Times New Roman" panose="02020603050405020304" pitchFamily="18" charset="0"/>
              </a:rPr>
              <a:t>0.795 </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8.377) </a:t>
            </a:r>
            <a:r>
              <a:rPr lang="en-US" dirty="0">
                <a:solidFill>
                  <a:schemeClr val="tx1"/>
                </a:solidFill>
                <a:latin typeface="Times New Roman" panose="02020603050405020304" pitchFamily="18" charset="0"/>
                <a:cs typeface="Times New Roman" panose="02020603050405020304" pitchFamily="18" charset="0"/>
              </a:rPr>
              <a:t>liên </a:t>
            </a:r>
            <a:r>
              <a:rPr lang="en-US" dirty="0" err="1">
                <a:solidFill>
                  <a:schemeClr val="tx1"/>
                </a:solidFill>
                <a:latin typeface="Times New Roman" panose="02020603050405020304" pitchFamily="18" charset="0"/>
                <a:cs typeface="Times New Roman" panose="02020603050405020304" pitchFamily="18" charset="0"/>
              </a:rPr>
              <a:t>tục</a:t>
            </a:r>
            <a:r>
              <a:rPr lang="en-US" dirty="0">
                <a:solidFill>
                  <a:schemeClr val="tx1"/>
                </a:solidFill>
                <a:latin typeface="Times New Roman" panose="02020603050405020304" pitchFamily="18" charset="0"/>
                <a:cs typeface="Times New Roman" panose="02020603050405020304" pitchFamily="18" charset="0"/>
              </a:rPr>
              <a:t>, và chỉ cần </a:t>
            </a:r>
            <a:r>
              <a:rPr lang="en-US" dirty="0" err="1">
                <a:solidFill>
                  <a:schemeClr val="tx1"/>
                </a:solidFill>
                <a:latin typeface="Times New Roman" panose="02020603050405020304" pitchFamily="18" charset="0"/>
                <a:cs typeface="Times New Roman" panose="02020603050405020304" pitchFamily="18" charset="0"/>
              </a:rPr>
              <a:t>nắng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khoảng</a:t>
            </a:r>
            <a:r>
              <a:rPr lang="en-US" dirty="0">
                <a:solidFill>
                  <a:schemeClr val="tx1"/>
                </a:solidFill>
                <a:latin typeface="Times New Roman" panose="02020603050405020304" pitchFamily="18" charset="0"/>
                <a:cs typeface="Times New Roman" panose="02020603050405020304" pitchFamily="18" charset="0"/>
              </a:rPr>
              <a:t> 7 giờ (6.66W / 8W * 8h = 6.66h) pin </a:t>
            </a:r>
            <a:r>
              <a:rPr lang="en-US" dirty="0" err="1">
                <a:solidFill>
                  <a:schemeClr val="tx1"/>
                </a:solidFill>
                <a:latin typeface="Times New Roman" panose="02020603050405020304" pitchFamily="18" charset="0"/>
                <a:cs typeface="Times New Roman" panose="02020603050405020304" pitchFamily="18" charset="0"/>
              </a:rPr>
              <a:t>sẽ</a:t>
            </a:r>
            <a:r>
              <a:rPr lang="en-US" dirty="0">
                <a:solidFill>
                  <a:schemeClr val="tx1"/>
                </a:solidFill>
                <a:latin typeface="Times New Roman" panose="02020603050405020304" pitchFamily="18" charset="0"/>
                <a:cs typeface="Times New Roman" panose="02020603050405020304" pitchFamily="18" charset="0"/>
              </a:rPr>
              <a:t> được </a:t>
            </a:r>
            <a:r>
              <a:rPr lang="en-US" dirty="0" err="1">
                <a:solidFill>
                  <a:schemeClr val="tx1"/>
                </a:solidFill>
                <a:latin typeface="Times New Roman" panose="02020603050405020304" pitchFamily="18" charset="0"/>
                <a:cs typeface="Times New Roman" panose="02020603050405020304" pitchFamily="18" charset="0"/>
              </a:rPr>
              <a:t>nạp</a:t>
            </a:r>
            <a:r>
              <a:rPr lang="en-US" dirty="0">
                <a:solidFill>
                  <a:schemeClr val="tx1"/>
                </a:solidFill>
                <a:latin typeface="Times New Roman" panose="02020603050405020304" pitchFamily="18" charset="0"/>
                <a:cs typeface="Times New Roman" panose="02020603050405020304" pitchFamily="18" charset="0"/>
              </a:rPr>
              <a:t> đầy điện.</a:t>
            </a:r>
          </a:p>
          <a:p>
            <a:pPr algn="just">
              <a:buNone/>
            </a:pPr>
            <a:r>
              <a:rPr lang="en-US" dirty="0" smtClean="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V</a:t>
            </a:r>
            <a:r>
              <a:rPr lang="en-US" dirty="0" smtClean="0">
                <a:solidFill>
                  <a:schemeClr val="tx1"/>
                </a:solidFill>
                <a:latin typeface="Times New Roman" panose="02020603050405020304" pitchFamily="18" charset="0"/>
                <a:cs typeface="Times New Roman" panose="02020603050405020304" pitchFamily="18" charset="0"/>
              </a:rPr>
              <a:t>ới </a:t>
            </a:r>
            <a:r>
              <a:rPr lang="en-US" dirty="0">
                <a:solidFill>
                  <a:schemeClr val="tx1"/>
                </a:solidFill>
                <a:latin typeface="Times New Roman" panose="02020603050405020304" pitchFamily="18" charset="0"/>
                <a:cs typeface="Times New Roman" panose="02020603050405020304" pitchFamily="18" charset="0"/>
              </a:rPr>
              <a:t>các thông số này,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bị có thể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trong thời </a:t>
            </a:r>
            <a:r>
              <a:rPr lang="en-US" dirty="0" err="1">
                <a:solidFill>
                  <a:schemeClr val="tx1"/>
                </a:solidFill>
                <a:latin typeface="Times New Roman" panose="02020603050405020304" pitchFamily="18" charset="0"/>
                <a:cs typeface="Times New Roman" panose="02020603050405020304" pitchFamily="18" charset="0"/>
              </a:rPr>
              <a:t>gian</a:t>
            </a:r>
            <a:r>
              <a:rPr lang="en-US" dirty="0">
                <a:solidFill>
                  <a:schemeClr val="tx1"/>
                </a:solidFill>
                <a:latin typeface="Times New Roman" panose="02020603050405020304" pitchFamily="18" charset="0"/>
                <a:cs typeface="Times New Roman" panose="02020603050405020304" pitchFamily="18" charset="0"/>
              </a:rPr>
              <a:t> dài mà không cần </a:t>
            </a:r>
            <a:r>
              <a:rPr lang="en-US" dirty="0" err="1">
                <a:solidFill>
                  <a:schemeClr val="tx1"/>
                </a:solidFill>
                <a:latin typeface="Times New Roman" panose="02020603050405020304" pitchFamily="18" charset="0"/>
                <a:cs typeface="Times New Roman" panose="02020603050405020304" pitchFamily="18" charset="0"/>
              </a:rPr>
              <a:t>sạc</a:t>
            </a:r>
            <a:r>
              <a:rPr lang="en-US" dirty="0">
                <a:solidFill>
                  <a:schemeClr val="tx1"/>
                </a:solidFill>
                <a:latin typeface="Times New Roman" panose="02020603050405020304" pitchFamily="18" charset="0"/>
                <a:cs typeface="Times New Roman" panose="02020603050405020304" pitchFamily="18" charset="0"/>
              </a:rPr>
              <a:t> pin.</a:t>
            </a:r>
          </a:p>
        </p:txBody>
      </p:sp>
      <p:sp>
        <p:nvSpPr>
          <p:cNvPr id="10" name="Content Placeholder 2"/>
          <p:cNvSpPr>
            <a:spLocks noGrp="1"/>
          </p:cNvSpPr>
          <p:nvPr/>
        </p:nvSpPr>
        <p:spPr>
          <a:xfrm>
            <a:off x="1341783" y="631784"/>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err="1"/>
              <a:t>Thiết</a:t>
            </a:r>
            <a:r>
              <a:rPr lang="en-US" sz="2800" dirty="0"/>
              <a:t> </a:t>
            </a:r>
            <a:r>
              <a:rPr lang="en-US" sz="2800" dirty="0" err="1"/>
              <a:t>kế</a:t>
            </a:r>
            <a:r>
              <a:rPr lang="en-US" sz="2800" dirty="0"/>
              <a:t> </a:t>
            </a:r>
            <a:r>
              <a:rPr lang="en-US" sz="2800" dirty="0" err="1"/>
              <a:t>thiết</a:t>
            </a:r>
            <a:r>
              <a:rPr lang="en-US" sz="2800" dirty="0"/>
              <a:t> bị</a:t>
            </a:r>
            <a:endParaRPr lang="en-US"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5471949"/>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err="1">
                <a:latin typeface="Source Sans Pro" panose="020B0604020202020204" charset="0"/>
              </a:rPr>
              <a:t>Triển</a:t>
            </a:r>
            <a:r>
              <a:rPr lang="en-US" sz="4400" dirty="0">
                <a:latin typeface="Source Sans Pro" panose="020B0604020202020204" charset="0"/>
              </a:rPr>
              <a:t> </a:t>
            </a:r>
            <a:r>
              <a:rPr lang="en-US" sz="4400" dirty="0" err="1" smtClean="0">
                <a:latin typeface="Source Sans Pro" panose="020B0604020202020204" charset="0"/>
              </a:rPr>
              <a:t>khai</a:t>
            </a:r>
            <a:r>
              <a:rPr lang="en-US" sz="4400" dirty="0" smtClean="0">
                <a:latin typeface="Source Sans Pro" panose="020B0604020202020204" charset="0"/>
              </a:rPr>
              <a:t/>
            </a:r>
            <a:br>
              <a:rPr lang="en-US" sz="4400" dirty="0" smtClean="0">
                <a:latin typeface="Source Sans Pro" panose="020B0604020202020204" charset="0"/>
              </a:rPr>
            </a:br>
            <a:r>
              <a:rPr lang="en-US" sz="4400" dirty="0" smtClean="0">
                <a:latin typeface="Source Sans Pro" panose="020B0604020202020204" charset="0"/>
              </a:rPr>
              <a:t>và kết </a:t>
            </a:r>
            <a:r>
              <a:rPr lang="en-US" sz="4400" dirty="0">
                <a:latin typeface="Source Sans Pro" panose="020B0604020202020204" charset="0"/>
              </a:rPr>
              <a:t>quả</a:t>
            </a: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4</a:t>
            </a:r>
            <a:endParaRPr lang="en" sz="12000" b="1" dirty="0">
              <a:solidFill>
                <a:srgbClr val="3C78D8"/>
              </a:solidFill>
              <a:latin typeface="Oswald"/>
              <a:ea typeface="Oswald"/>
              <a:cs typeface="Oswald"/>
              <a:sym typeface="Oswald"/>
            </a:endParaRPr>
          </a:p>
        </p:txBody>
      </p:sp>
      <p:grpSp>
        <p:nvGrpSpPr>
          <p:cNvPr id="14" name="Group 13"/>
          <p:cNvGrpSpPr/>
          <p:nvPr/>
        </p:nvGrpSpPr>
        <p:grpSpPr>
          <a:xfrm>
            <a:off x="1923749" y="2537760"/>
            <a:ext cx="1435608" cy="143560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73986" y="2561408"/>
            <a:ext cx="1252728" cy="125272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573986" y="1208339"/>
            <a:ext cx="1252728" cy="1252728"/>
            <a:chOff x="7233228" y="3095614"/>
            <a:chExt cx="1252728" cy="1252728"/>
          </a:xfrm>
        </p:grpSpPr>
        <p:sp>
          <p:nvSpPr>
            <p:cNvPr id="21" name="Shape 537"/>
            <p:cNvSpPr/>
            <p:nvPr/>
          </p:nvSpPr>
          <p:spPr>
            <a:xfrm rot="5400000">
              <a:off x="7233228" y="3095614"/>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22" name="Picture 4" descr="Káº¿t quáº£ hÃ¬nh áº£nh cho icon ideas"/>
            <p:cNvPicPr>
              <a:picLocks noChangeAspect="1" noChangeArrowheads="1"/>
            </p:cNvPicPr>
            <p:nvPr/>
          </p:nvPicPr>
          <p:blipFill rotWithShape="1">
            <a:blip r:embed="rId5">
              <a:extLst>
                <a:ext uri="{28A0092B-C50C-407E-A947-70E740481C1C}">
                  <a14:useLocalDpi xmlns:a14="http://schemas.microsoft.com/office/drawing/2010/main" val="0"/>
                </a:ext>
              </a:extLst>
            </a:blip>
            <a:srcRect l="12431" r="10714"/>
            <a:stretch/>
          </p:blipFill>
          <p:spPr bwMode="auto">
            <a:xfrm>
              <a:off x="7285511" y="3125266"/>
              <a:ext cx="1154906" cy="119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1923750" y="751139"/>
            <a:ext cx="1709928" cy="1709928"/>
            <a:chOff x="8585568" y="2654235"/>
            <a:chExt cx="1709928" cy="1709928"/>
          </a:xfrm>
        </p:grpSpPr>
        <p:sp>
          <p:nvSpPr>
            <p:cNvPr id="24"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25" name="Picture 6" descr="Káº¿t quáº£ hÃ¬nh áº£nh cho icon technolog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442593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114826"/>
            <a:ext cx="4945244" cy="3140897"/>
          </a:xfrm>
          <a:prstGeom prst="rect">
            <a:avLst/>
          </a:prstGeom>
        </p:spPr>
      </p:pic>
      <p:sp>
        <p:nvSpPr>
          <p:cNvPr id="726" name="Shape 726"/>
          <p:cNvSpPr/>
          <p:nvPr/>
        </p:nvSpPr>
        <p:spPr>
          <a:xfrm>
            <a:off x="3656584" y="897308"/>
            <a:ext cx="5393412" cy="414471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Bản đồ</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Hiển thị hình ảnh bản đồ Đà Nẵng lẫn Việt Nam.</a:t>
            </a:r>
          </a:p>
          <a:p>
            <a:pPr lvl="0" rtl="0">
              <a:spcBef>
                <a:spcPts val="0"/>
              </a:spcBef>
              <a:buNone/>
            </a:pPr>
            <a:r>
              <a:rPr lang="en" dirty="0" smtClean="0"/>
              <a:t>Hình bên cạnh là hình ảnh bản đồ khu vực xung quanh trường Đại học Bách Khoa</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2500612860"/>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2"/>
            <a:ext cx="4945244" cy="2849607"/>
          </a:xfrm>
          <a:prstGeom prst="rect">
            <a:avLst/>
          </a:prstGeom>
        </p:spPr>
      </p:pic>
      <p:sp>
        <p:nvSpPr>
          <p:cNvPr id="726" name="Shape 726"/>
          <p:cNvSpPr/>
          <p:nvPr/>
        </p:nvSpPr>
        <p:spPr>
          <a:xfrm>
            <a:off x="3656584" y="1093862"/>
            <a:ext cx="5393412" cy="376869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Tìm kiếm</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Hiển thị kết quả tìm kiếm sau khi nhấn enter ô nhập từ tìm kiếm. Khi chọn đôi tượng tìm được, bản đồ sẽ phóng đến vị trí đối tượng được chọn.</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0668" y="1295101"/>
            <a:ext cx="4945244" cy="2829224"/>
          </a:xfrm>
          <a:prstGeom prst="rect">
            <a:avLst/>
          </a:prstGeom>
        </p:spPr>
      </p:pic>
    </p:spTree>
    <p:extLst>
      <p:ext uri="{BB962C8B-B14F-4D97-AF65-F5344CB8AC3E}">
        <p14:creationId xmlns:p14="http://schemas.microsoft.com/office/powerpoint/2010/main" val="46301864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4" cy="2780342"/>
          </a:xfrm>
          <a:prstGeom prst="rect">
            <a:avLst/>
          </a:prstGeom>
        </p:spPr>
      </p:pic>
      <p:sp>
        <p:nvSpPr>
          <p:cNvPr id="726" name="Shape 726"/>
          <p:cNvSpPr/>
          <p:nvPr/>
        </p:nvSpPr>
        <p:spPr>
          <a:xfrm>
            <a:off x="3656584" y="1079500"/>
            <a:ext cx="5393412" cy="3717925"/>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634216"/>
            <a:ext cx="3575399" cy="3163209"/>
          </a:xfrm>
          <a:prstGeom prst="rect">
            <a:avLst/>
          </a:prstGeom>
          <a:noFill/>
          <a:ln>
            <a:noFill/>
          </a:ln>
        </p:spPr>
        <p:txBody>
          <a:bodyPr lIns="91425" tIns="91425" rIns="91425" bIns="91425" anchor="b" anchorCtr="0">
            <a:noAutofit/>
          </a:bodyPr>
          <a:lstStyle/>
          <a:p>
            <a:pPr lvl="0">
              <a:spcBef>
                <a:spcPts val="0"/>
              </a:spcBef>
              <a:buNone/>
            </a:pPr>
            <a:r>
              <a:rPr lang="vi-VN" sz="3200" b="1" dirty="0" smtClean="0">
                <a:solidFill>
                  <a:srgbClr val="FFFFFF"/>
                </a:solidFill>
                <a:latin typeface="Source Sans Pro" panose="020B0604020202020204" charset="0"/>
                <a:ea typeface="Oswald"/>
                <a:cs typeface="Oswald"/>
                <a:sym typeface="Oswald"/>
              </a:rPr>
              <a:t>Xem tình hình mực nước trên bản đồ</a:t>
            </a:r>
            <a:endParaRPr lang="en" sz="3200" b="1" dirty="0">
              <a:solidFill>
                <a:srgbClr val="FFFFFF"/>
              </a:solidFill>
              <a:latin typeface="Source Sans Pro" panose="020B0604020202020204" charset="0"/>
              <a:ea typeface="Oswald"/>
              <a:cs typeface="Oswald"/>
              <a:sym typeface="Oswald"/>
            </a:endParaRPr>
          </a:p>
          <a:p>
            <a:pPr lvl="0">
              <a:spcBef>
                <a:spcPts val="0"/>
              </a:spcBef>
              <a:buNone/>
            </a:pPr>
            <a:r>
              <a:rPr lang="en-US" dirty="0" err="1" smtClean="0"/>
              <a:t>Cảm</a:t>
            </a:r>
            <a:r>
              <a:rPr lang="en-US" dirty="0" smtClean="0"/>
              <a:t> </a:t>
            </a:r>
            <a:r>
              <a:rPr lang="en-US" dirty="0"/>
              <a:t>biến trên bản đồ </a:t>
            </a:r>
            <a:r>
              <a:rPr lang="en-US" dirty="0" err="1"/>
              <a:t>sẽ</a:t>
            </a:r>
            <a:r>
              <a:rPr lang="en-US" dirty="0"/>
              <a:t> được thể hiện </a:t>
            </a:r>
            <a:r>
              <a:rPr lang="en-US" dirty="0" err="1"/>
              <a:t>bằng</a:t>
            </a:r>
            <a:r>
              <a:rPr lang="en-US" dirty="0"/>
              <a:t> tên và hình tròn </a:t>
            </a:r>
            <a:r>
              <a:rPr lang="en-US" dirty="0" err="1"/>
              <a:t>màu</a:t>
            </a:r>
            <a:r>
              <a:rPr lang="en-US" dirty="0"/>
              <a:t> </a:t>
            </a:r>
            <a:r>
              <a:rPr lang="en-US" dirty="0" err="1"/>
              <a:t>đỏ</a:t>
            </a:r>
            <a:r>
              <a:rPr lang="en-US" dirty="0"/>
              <a:t> thể hiện </a:t>
            </a:r>
            <a:r>
              <a:rPr lang="en-US" dirty="0" err="1"/>
              <a:t>mực</a:t>
            </a:r>
            <a:r>
              <a:rPr lang="en-US" dirty="0"/>
              <a:t> </a:t>
            </a:r>
            <a:r>
              <a:rPr lang="en-US" dirty="0" err="1"/>
              <a:t>nước</a:t>
            </a:r>
            <a:r>
              <a:rPr lang="en-US" dirty="0"/>
              <a:t> hiện tại ở mỗi </a:t>
            </a:r>
            <a:r>
              <a:rPr lang="en-US" dirty="0" err="1"/>
              <a:t>cảm</a:t>
            </a:r>
            <a:r>
              <a:rPr lang="en-US" dirty="0"/>
              <a:t> biến. </a:t>
            </a:r>
            <a:r>
              <a:rPr lang="en-US" dirty="0" err="1"/>
              <a:t>Màu</a:t>
            </a:r>
            <a:r>
              <a:rPr lang="en-US" dirty="0"/>
              <a:t> </a:t>
            </a:r>
            <a:r>
              <a:rPr lang="en-US" dirty="0" err="1"/>
              <a:t>đỏ</a:t>
            </a:r>
            <a:r>
              <a:rPr lang="en-US" dirty="0"/>
              <a:t> </a:t>
            </a:r>
            <a:r>
              <a:rPr lang="en-US" dirty="0" err="1"/>
              <a:t>sẽ</a:t>
            </a:r>
            <a:r>
              <a:rPr lang="en-US" dirty="0"/>
              <a:t> càng </a:t>
            </a:r>
            <a:r>
              <a:rPr lang="en-US" dirty="0" err="1"/>
              <a:t>lớn</a:t>
            </a:r>
            <a:r>
              <a:rPr lang="en-US" dirty="0"/>
              <a:t> nếu </a:t>
            </a:r>
            <a:r>
              <a:rPr lang="en-US" dirty="0" err="1"/>
              <a:t>tỉ</a:t>
            </a:r>
            <a:r>
              <a:rPr lang="en-US" dirty="0"/>
              <a:t> </a:t>
            </a:r>
            <a:r>
              <a:rPr lang="en-US" dirty="0" err="1"/>
              <a:t>lệ</a:t>
            </a:r>
            <a:r>
              <a:rPr lang="en-US" dirty="0"/>
              <a:t> </a:t>
            </a:r>
            <a:r>
              <a:rPr lang="en-US" dirty="0" err="1"/>
              <a:t>mực</a:t>
            </a:r>
            <a:r>
              <a:rPr lang="en-US" dirty="0"/>
              <a:t> </a:t>
            </a:r>
            <a:r>
              <a:rPr lang="en-US" dirty="0" err="1"/>
              <a:t>nước</a:t>
            </a:r>
            <a:r>
              <a:rPr lang="en-US" dirty="0"/>
              <a:t> tại vị trí đó với </a:t>
            </a:r>
            <a:r>
              <a:rPr lang="en-US" dirty="0" err="1"/>
              <a:t>mực</a:t>
            </a:r>
            <a:r>
              <a:rPr lang="en-US" dirty="0"/>
              <a:t> </a:t>
            </a:r>
            <a:r>
              <a:rPr lang="en-US" dirty="0" err="1"/>
              <a:t>nước</a:t>
            </a:r>
            <a:r>
              <a:rPr lang="en-US" dirty="0"/>
              <a:t> tối </a:t>
            </a:r>
            <a:r>
              <a:rPr lang="en-US" dirty="0" err="1"/>
              <a:t>đa</a:t>
            </a:r>
            <a:r>
              <a:rPr lang="en-US" dirty="0"/>
              <a:t> của </a:t>
            </a:r>
            <a:r>
              <a:rPr lang="en-US" dirty="0" err="1"/>
              <a:t>thiết</a:t>
            </a:r>
            <a:r>
              <a:rPr lang="en-US" dirty="0"/>
              <a:t> bị càng </a:t>
            </a:r>
            <a:r>
              <a:rPr lang="en-US" dirty="0" err="1" smtClean="0"/>
              <a:t>lớn</a:t>
            </a:r>
            <a:r>
              <a:rPr lang="en-US" dirty="0" smtClean="0"/>
              <a:t>.</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2563" y="1295103"/>
            <a:ext cx="4945243" cy="2780342"/>
          </a:xfrm>
          <a:prstGeom prst="rect">
            <a:avLst/>
          </a:prstGeom>
        </p:spPr>
      </p:pic>
    </p:spTree>
    <p:extLst>
      <p:ext uri="{BB962C8B-B14F-4D97-AF65-F5344CB8AC3E}">
        <p14:creationId xmlns:p14="http://schemas.microsoft.com/office/powerpoint/2010/main" val="157592819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4" cy="2780342"/>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Đăng ký nhận thông báo</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Chọn Đăng ký nhận thông báo khi chọn đối tượng trên bản đồ, nhập email để đăng ký nhận thông báo</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2912492320"/>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3" cy="2780342"/>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1"/>
            <a:ext cx="3575399" cy="2501400"/>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Tìm đường đi</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Kết quả tìm đường đi sau khi chọn điểm đầu và điểm đích. Kết quả hiển thị nhanh và chính xác. Tuân theo đúng luật giao thông.</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4051489557"/>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562" y="1295103"/>
            <a:ext cx="4945243" cy="2780341"/>
          </a:xfrm>
          <a:prstGeom prst="rect">
            <a:avLst/>
          </a:prstGeom>
        </p:spPr>
      </p:pic>
      <p:sp>
        <p:nvSpPr>
          <p:cNvPr id="726" name="Shape 726"/>
          <p:cNvSpPr/>
          <p:nvPr/>
        </p:nvSpPr>
        <p:spPr>
          <a:xfrm>
            <a:off x="3656584" y="1085849"/>
            <a:ext cx="5393412" cy="3714751"/>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sp>
        <p:nvSpPr>
          <p:cNvPr id="728" name="Shape 728"/>
          <p:cNvSpPr txBox="1">
            <a:spLocks noGrp="1"/>
          </p:cNvSpPr>
          <p:nvPr>
            <p:ph type="body" idx="4294967295"/>
          </p:nvPr>
        </p:nvSpPr>
        <p:spPr>
          <a:xfrm>
            <a:off x="81185" y="1733530"/>
            <a:ext cx="3575399" cy="2971819"/>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rgbClr val="FFFFFF"/>
                </a:solidFill>
                <a:latin typeface="Source Sans Pro" panose="020B0604020202020204" charset="0"/>
                <a:ea typeface="Oswald"/>
                <a:cs typeface="Oswald"/>
                <a:sym typeface="Oswald"/>
              </a:rPr>
              <a:t>Đăng ký thiết bị mới</a:t>
            </a:r>
            <a:endParaRPr lang="en" sz="3200" b="1" dirty="0">
              <a:solidFill>
                <a:srgbClr val="FFFFFF"/>
              </a:solidFill>
              <a:latin typeface="Source Sans Pro" panose="020B0604020202020204" charset="0"/>
              <a:ea typeface="Oswald"/>
              <a:cs typeface="Oswald"/>
              <a:sym typeface="Oswald"/>
            </a:endParaRPr>
          </a:p>
          <a:p>
            <a:pPr lvl="0" rtl="0">
              <a:spcBef>
                <a:spcPts val="0"/>
              </a:spcBef>
              <a:buNone/>
            </a:pPr>
            <a:r>
              <a:rPr lang="en" dirty="0" smtClean="0"/>
              <a:t>Đăng ký thiết bị mới trợ giúp cho nhân viên đăng ký mới thiết bị. Xong, để đăng ký mới thiết bị còn phải thực hiện nhiều bước phức tạp khác, đây chỉ là bước đầu.</a:t>
            </a:r>
            <a:endParaRPr lang="en" dirty="0"/>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spTree>
    <p:extLst>
      <p:ext uri="{BB962C8B-B14F-4D97-AF65-F5344CB8AC3E}">
        <p14:creationId xmlns:p14="http://schemas.microsoft.com/office/powerpoint/2010/main" val="3593698554"/>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8" name="Shape 728"/>
          <p:cNvSpPr txBox="1">
            <a:spLocks noGrp="1"/>
          </p:cNvSpPr>
          <p:nvPr>
            <p:ph type="body" idx="4294967295"/>
          </p:nvPr>
        </p:nvSpPr>
        <p:spPr>
          <a:xfrm>
            <a:off x="2786450" y="638155"/>
            <a:ext cx="3575399" cy="638195"/>
          </a:xfrm>
          <a:prstGeom prst="rect">
            <a:avLst/>
          </a:prstGeom>
          <a:noFill/>
          <a:ln>
            <a:noFill/>
          </a:ln>
        </p:spPr>
        <p:txBody>
          <a:bodyPr lIns="91425" tIns="91425" rIns="91425" bIns="91425" anchor="b" anchorCtr="0">
            <a:noAutofit/>
          </a:bodyPr>
          <a:lstStyle/>
          <a:p>
            <a:pPr lvl="0" rtl="0">
              <a:spcBef>
                <a:spcPts val="0"/>
              </a:spcBef>
              <a:buNone/>
            </a:pPr>
            <a:r>
              <a:rPr lang="en" sz="3200" b="1" dirty="0" smtClean="0">
                <a:solidFill>
                  <a:schemeClr val="tx1"/>
                </a:solidFill>
                <a:latin typeface="Source Sans Pro" panose="020B0604020202020204" charset="0"/>
                <a:ea typeface="Oswald"/>
                <a:cs typeface="Oswald"/>
                <a:sym typeface="Oswald"/>
              </a:rPr>
              <a:t>Hình ảnh thiết bị</a:t>
            </a:r>
            <a:endParaRPr lang="en" sz="3200" b="1" dirty="0">
              <a:solidFill>
                <a:schemeClr val="tx1"/>
              </a:solidFill>
              <a:latin typeface="Source Sans Pro" panose="020B0604020202020204" charset="0"/>
              <a:ea typeface="Oswald"/>
              <a:cs typeface="Oswald"/>
              <a:sym typeface="Oswald"/>
            </a:endParaRPr>
          </a:p>
        </p:txBody>
      </p:sp>
      <p:sp>
        <p:nvSpPr>
          <p:cNvPr id="8" name="Shape 485"/>
          <p:cNvSpPr txBox="1">
            <a:spLocks/>
          </p:cNvSpPr>
          <p:nvPr/>
        </p:nvSpPr>
        <p:spPr>
          <a:xfrm>
            <a:off x="1075850" y="-1"/>
            <a:ext cx="6996600" cy="746085"/>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3600" b="1" dirty="0">
                <a:solidFill>
                  <a:srgbClr val="00CEF6"/>
                </a:solidFill>
                <a:latin typeface="Source Sans Pro" panose="020B0604020202020204" charset="0"/>
                <a:ea typeface="Oswald"/>
                <a:cs typeface="Oswald"/>
                <a:sym typeface="Oswald"/>
              </a:rPr>
              <a:t> </a:t>
            </a:r>
            <a:r>
              <a:rPr lang="en-US" sz="3600" b="1" dirty="0" err="1">
                <a:solidFill>
                  <a:srgbClr val="00CEF6"/>
                </a:solidFill>
                <a:latin typeface="Source Sans Pro" panose="020B0604020202020204" charset="0"/>
                <a:ea typeface="Oswald"/>
                <a:cs typeface="Oswald"/>
                <a:sym typeface="Oswald"/>
              </a:rPr>
              <a:t>Triển</a:t>
            </a:r>
            <a:r>
              <a:rPr lang="en-US" sz="3600" b="1" dirty="0">
                <a:solidFill>
                  <a:srgbClr val="00CEF6"/>
                </a:solidFill>
                <a:latin typeface="Source Sans Pro" panose="020B0604020202020204" charset="0"/>
                <a:ea typeface="Oswald"/>
                <a:cs typeface="Oswald"/>
                <a:sym typeface="Oswald"/>
              </a:rPr>
              <a:t> </a:t>
            </a:r>
            <a:r>
              <a:rPr lang="en-US" sz="3600" b="1" dirty="0" err="1" smtClean="0">
                <a:solidFill>
                  <a:srgbClr val="00CEF6"/>
                </a:solidFill>
                <a:latin typeface="Source Sans Pro" panose="020B0604020202020204" charset="0"/>
                <a:ea typeface="Oswald"/>
                <a:cs typeface="Oswald"/>
                <a:sym typeface="Oswald"/>
              </a:rPr>
              <a:t>khai</a:t>
            </a:r>
            <a:r>
              <a:rPr lang="en-US" sz="3600" b="1" dirty="0" smtClean="0">
                <a:solidFill>
                  <a:srgbClr val="00CEF6"/>
                </a:solidFill>
                <a:latin typeface="Source Sans Pro" panose="020B0604020202020204" charset="0"/>
                <a:ea typeface="Oswald"/>
                <a:cs typeface="Oswald"/>
                <a:sym typeface="Oswald"/>
              </a:rPr>
              <a:t> và </a:t>
            </a:r>
            <a:r>
              <a:rPr lang="en-US" sz="3600" b="1" dirty="0">
                <a:solidFill>
                  <a:srgbClr val="00CEF6"/>
                </a:solidFill>
                <a:latin typeface="Source Sans Pro" panose="020B0604020202020204" charset="0"/>
                <a:ea typeface="Oswald"/>
                <a:cs typeface="Oswald"/>
                <a:sym typeface="Oswald"/>
              </a:rPr>
              <a:t>kết </a:t>
            </a:r>
            <a:r>
              <a:rPr lang="en-US" sz="3600" b="1" dirty="0" smtClean="0">
                <a:solidFill>
                  <a:srgbClr val="00CEF6"/>
                </a:solidFill>
                <a:latin typeface="Source Sans Pro" panose="020B0604020202020204" charset="0"/>
                <a:ea typeface="Oswald"/>
                <a:cs typeface="Oswald"/>
                <a:sym typeface="Oswald"/>
              </a:rPr>
              <a:t>quả</a:t>
            </a:r>
            <a:endParaRPr lang="en" sz="3600" b="1" dirty="0">
              <a:solidFill>
                <a:srgbClr val="00CEF6"/>
              </a:solidFill>
              <a:latin typeface="Source Sans Pro" panose="020B0604020202020204" charset="0"/>
              <a:ea typeface="Oswald"/>
              <a:cs typeface="Oswald"/>
              <a:sym typeface="Oswald"/>
            </a:endParaRPr>
          </a:p>
        </p:txBody>
      </p:sp>
      <p:pic>
        <p:nvPicPr>
          <p:cNvPr id="6" name="Picture 5"/>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1081" r="21379"/>
          <a:stretch/>
        </p:blipFill>
        <p:spPr bwMode="auto">
          <a:xfrm>
            <a:off x="-28575" y="1591945"/>
            <a:ext cx="3314701" cy="3235960"/>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4523" t="7359" r="19400"/>
          <a:stretch/>
        </p:blipFill>
        <p:spPr bwMode="auto">
          <a:xfrm>
            <a:off x="3286126" y="1591945"/>
            <a:ext cx="3409950" cy="3235960"/>
          </a:xfrm>
          <a:prstGeom prst="rect">
            <a:avLst/>
          </a:prstGeom>
          <a:ln>
            <a:noFill/>
          </a:ln>
          <a:extLst>
            <a:ext uri="{53640926-AAD7-44D8-BBD7-CCE9431645EC}">
              <a14:shadowObscured xmlns:a14="http://schemas.microsoft.com/office/drawing/2010/main"/>
            </a:ext>
          </a:extLst>
        </p:spPr>
      </p:pic>
      <p:pic>
        <p:nvPicPr>
          <p:cNvPr id="9" name="Picture 8"/>
          <p:cNvPicPr/>
          <p:nvPr/>
        </p:nvPicPr>
        <p:blipFill rotWithShape="1">
          <a:blip r:embed="rId7" cstate="print">
            <a:extLst>
              <a:ext uri="{28A0092B-C50C-407E-A947-70E740481C1C}">
                <a14:useLocalDpi xmlns:a14="http://schemas.microsoft.com/office/drawing/2010/main" val="0"/>
              </a:ext>
            </a:extLst>
          </a:blip>
          <a:srcRect l="9534" t="18959" r="10755" b="2420"/>
          <a:stretch/>
        </p:blipFill>
        <p:spPr bwMode="auto">
          <a:xfrm>
            <a:off x="6715126" y="638155"/>
            <a:ext cx="2450952" cy="4517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977412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3233275" y="3190876"/>
            <a:ext cx="5214599" cy="1525160"/>
          </a:xfrm>
          <a:prstGeom prst="rect">
            <a:avLst/>
          </a:prstGeom>
        </p:spPr>
        <p:txBody>
          <a:bodyPr lIns="91425" tIns="91425" rIns="91425" bIns="91425" anchor="b" anchorCtr="0">
            <a:noAutofit/>
          </a:bodyPr>
          <a:lstStyle/>
          <a:p>
            <a:r>
              <a:rPr lang="en-US" sz="4400" dirty="0" smtClean="0">
                <a:latin typeface="Source Sans Pro" panose="020B0604020202020204" charset="0"/>
              </a:rPr>
              <a:t>Kết </a:t>
            </a:r>
            <a:r>
              <a:rPr lang="en-US" sz="4400" dirty="0" err="1" smtClean="0">
                <a:latin typeface="Source Sans Pro" panose="020B0604020202020204" charset="0"/>
              </a:rPr>
              <a:t>luận</a:t>
            </a:r>
            <a:r>
              <a:rPr lang="en-US" sz="4400" dirty="0" smtClean="0">
                <a:latin typeface="Source Sans Pro" panose="020B0604020202020204" charset="0"/>
              </a:rPr>
              <a:t> và</a:t>
            </a:r>
            <a:br>
              <a:rPr lang="en-US" sz="4400" dirty="0" smtClean="0">
                <a:latin typeface="Source Sans Pro" panose="020B0604020202020204" charset="0"/>
              </a:rPr>
            </a:br>
            <a:r>
              <a:rPr lang="en-US" sz="4400" dirty="0" smtClean="0">
                <a:latin typeface="Source Sans Pro" panose="020B0604020202020204" charset="0"/>
              </a:rPr>
              <a:t>hướng </a:t>
            </a:r>
            <a:r>
              <a:rPr lang="en-US" sz="4400" dirty="0" err="1" smtClean="0">
                <a:latin typeface="Source Sans Pro" panose="020B0604020202020204" charset="0"/>
              </a:rPr>
              <a:t>phát</a:t>
            </a:r>
            <a:r>
              <a:rPr lang="en-US" sz="4400" dirty="0" smtClean="0">
                <a:latin typeface="Source Sans Pro" panose="020B0604020202020204" charset="0"/>
              </a:rPr>
              <a:t> </a:t>
            </a:r>
            <a:r>
              <a:rPr lang="en-US" sz="4400" dirty="0" err="1" smtClean="0">
                <a:latin typeface="Source Sans Pro" panose="020B0604020202020204" charset="0"/>
              </a:rPr>
              <a:t>triển</a:t>
            </a:r>
            <a:endParaRPr lang="en-US" sz="4400" dirty="0">
              <a:latin typeface="Source Sans Pro" panose="020B0604020202020204" charset="0"/>
            </a:endParaRPr>
          </a:p>
        </p:txBody>
      </p:sp>
      <p:grpSp>
        <p:nvGrpSpPr>
          <p:cNvPr id="26" name="Group 25"/>
          <p:cNvGrpSpPr/>
          <p:nvPr/>
        </p:nvGrpSpPr>
        <p:grpSpPr>
          <a:xfrm>
            <a:off x="368482" y="791986"/>
            <a:ext cx="1940868" cy="1706699"/>
            <a:chOff x="6660559" y="2657464"/>
            <a:chExt cx="1940868" cy="1706699"/>
          </a:xfrm>
        </p:grpSpPr>
        <p:sp>
          <p:nvSpPr>
            <p:cNvPr id="27"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28"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2293491" y="788757"/>
            <a:ext cx="1709928" cy="1709928"/>
            <a:chOff x="8585568" y="2654235"/>
            <a:chExt cx="1709928" cy="1709928"/>
          </a:xfrm>
        </p:grpSpPr>
        <p:sp>
          <p:nvSpPr>
            <p:cNvPr id="30"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31"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483952" y="2597135"/>
            <a:ext cx="1709928" cy="1709928"/>
            <a:chOff x="6776029" y="4462613"/>
            <a:chExt cx="1709928" cy="1709928"/>
          </a:xfrm>
        </p:grpSpPr>
        <p:sp>
          <p:nvSpPr>
            <p:cNvPr id="33"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34" name="Picture 8" descr="Káº¿t quáº£ hÃ¬nh áº£nh cho icon syste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2292232" y="2597136"/>
            <a:ext cx="1709928" cy="1709928"/>
            <a:chOff x="8584309" y="4462614"/>
            <a:chExt cx="1709928" cy="1709928"/>
          </a:xfrm>
        </p:grpSpPr>
        <p:sp>
          <p:nvSpPr>
            <p:cNvPr id="36"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37" name="Picture 20" descr="Káº¿t quáº£ hÃ¬nh áº£nh cho icon deplo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1873643"/>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9423" y="137828"/>
            <a:ext cx="3579778" cy="584775"/>
          </a:xfrm>
          <a:prstGeom prst="rect">
            <a:avLst/>
          </a:prstGeom>
        </p:spPr>
        <p:txBody>
          <a:bodyPr wrap="square">
            <a:spAutoFit/>
          </a:bodyPr>
          <a:lstStyle/>
          <a:p>
            <a:pPr algn="ctr"/>
            <a:r>
              <a:rPr lang="en-US" sz="3200" b="1" dirty="0">
                <a:solidFill>
                  <a:srgbClr val="00CEF6"/>
                </a:solidFill>
                <a:latin typeface="Source Sans Pro" panose="020B0604020202020204" charset="0"/>
                <a:ea typeface="Oswald"/>
                <a:cs typeface="Oswald"/>
              </a:rPr>
              <a:t>Nội dung </a:t>
            </a:r>
            <a:r>
              <a:rPr lang="en-US" sz="3200" b="1" dirty="0" smtClean="0">
                <a:solidFill>
                  <a:srgbClr val="00CEF6"/>
                </a:solidFill>
                <a:latin typeface="Source Sans Pro" panose="020B0604020202020204" charset="0"/>
                <a:ea typeface="Oswald"/>
                <a:cs typeface="Oswald"/>
                <a:sym typeface="Oswald"/>
              </a:rPr>
              <a:t>trình </a:t>
            </a:r>
            <a:r>
              <a:rPr lang="en-US" sz="3200" b="1" dirty="0" err="1" smtClean="0">
                <a:solidFill>
                  <a:srgbClr val="00CEF6"/>
                </a:solidFill>
                <a:latin typeface="Source Sans Pro" panose="020B0604020202020204" charset="0"/>
                <a:ea typeface="Oswald"/>
                <a:cs typeface="Oswald"/>
                <a:sym typeface="Oswald"/>
              </a:rPr>
              <a:t>bày</a:t>
            </a:r>
            <a:endParaRPr lang="en-US" sz="2000" dirty="0">
              <a:latin typeface="Source Sans Pro" panose="020B0604020202020204" charset="0"/>
            </a:endParaRPr>
          </a:p>
        </p:txBody>
      </p:sp>
      <p:grpSp>
        <p:nvGrpSpPr>
          <p:cNvPr id="5" name="Group 4"/>
          <p:cNvGrpSpPr/>
          <p:nvPr/>
        </p:nvGrpSpPr>
        <p:grpSpPr>
          <a:xfrm>
            <a:off x="2483953" y="896761"/>
            <a:ext cx="1940868" cy="1706699"/>
            <a:chOff x="6660559" y="2657464"/>
            <a:chExt cx="1940868" cy="1706699"/>
          </a:xfrm>
        </p:grpSpPr>
        <p:sp>
          <p:nvSpPr>
            <p:cNvPr id="6"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408962" y="893532"/>
            <a:ext cx="1709928" cy="170992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2599423" y="2701910"/>
            <a:ext cx="1709928" cy="1709928"/>
            <a:chOff x="6776029" y="4462613"/>
            <a:chExt cx="1709928" cy="1709928"/>
          </a:xfrm>
        </p:grpSpPr>
        <p:sp>
          <p:nvSpPr>
            <p:cNvPr id="12"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13" name="Picture 8" descr="Káº¿t quáº£ hÃ¬nh áº£nh cho icon syst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4407703" y="2701911"/>
            <a:ext cx="1709928" cy="17099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Shape 468"/>
          <p:cNvSpPr txBox="1">
            <a:spLocks/>
          </p:cNvSpPr>
          <p:nvPr/>
        </p:nvSpPr>
        <p:spPr>
          <a:xfrm>
            <a:off x="352965" y="1155152"/>
            <a:ext cx="1968207"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a:t>Giới </a:t>
            </a:r>
            <a:r>
              <a:rPr lang="en-US" sz="3200" b="1" dirty="0" err="1" smtClean="0"/>
              <a:t>thiệu</a:t>
            </a:r>
            <a:endParaRPr lang="en-US" sz="3200" b="1" dirty="0" smtClean="0"/>
          </a:p>
          <a:p>
            <a:pPr algn="ctr">
              <a:spcBef>
                <a:spcPts val="0"/>
              </a:spcBef>
              <a:buNone/>
            </a:pPr>
            <a:r>
              <a:rPr lang="en-US" sz="3200" b="1" dirty="0" smtClean="0"/>
              <a:t>đề tài</a:t>
            </a:r>
            <a:endParaRPr lang="en-US" sz="1800" dirty="0" smtClean="0"/>
          </a:p>
        </p:txBody>
      </p:sp>
      <p:sp>
        <p:nvSpPr>
          <p:cNvPr id="18" name="Shape 468"/>
          <p:cNvSpPr txBox="1">
            <a:spLocks/>
          </p:cNvSpPr>
          <p:nvPr/>
        </p:nvSpPr>
        <p:spPr>
          <a:xfrm>
            <a:off x="292674" y="2998986"/>
            <a:ext cx="1968207"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smtClean="0"/>
              <a:t>Cơ </a:t>
            </a:r>
            <a:r>
              <a:rPr lang="en-US" sz="3200" b="1" dirty="0" err="1" smtClean="0"/>
              <a:t>sở</a:t>
            </a:r>
            <a:endParaRPr lang="en-US" sz="3200" b="1" dirty="0"/>
          </a:p>
          <a:p>
            <a:pPr algn="ctr">
              <a:spcBef>
                <a:spcPts val="0"/>
              </a:spcBef>
              <a:buNone/>
            </a:pPr>
            <a:r>
              <a:rPr lang="en-US" sz="3200" b="1" dirty="0" smtClean="0"/>
              <a:t>lý </a:t>
            </a:r>
            <a:r>
              <a:rPr lang="en-US" sz="3200" b="1" dirty="0" err="1" smtClean="0"/>
              <a:t>thuyết</a:t>
            </a:r>
            <a:endParaRPr lang="en-US" sz="1800" dirty="0" smtClean="0"/>
          </a:p>
        </p:txBody>
      </p:sp>
      <p:sp>
        <p:nvSpPr>
          <p:cNvPr id="19" name="Shape 468"/>
          <p:cNvSpPr txBox="1">
            <a:spLocks/>
          </p:cNvSpPr>
          <p:nvPr/>
        </p:nvSpPr>
        <p:spPr>
          <a:xfrm>
            <a:off x="6501286" y="953672"/>
            <a:ext cx="2121876" cy="171768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err="1" smtClean="0"/>
              <a:t>Phân</a:t>
            </a:r>
            <a:r>
              <a:rPr lang="en-US" sz="3200" b="1" dirty="0" smtClean="0"/>
              <a:t> </a:t>
            </a:r>
            <a:r>
              <a:rPr lang="en-US" sz="3200" b="1" dirty="0" err="1" smtClean="0"/>
              <a:t>tích</a:t>
            </a:r>
            <a:r>
              <a:rPr lang="en-US" sz="3200" b="1" dirty="0" smtClean="0"/>
              <a:t> và </a:t>
            </a:r>
            <a:r>
              <a:rPr lang="en-US" sz="3200" b="1" dirty="0" err="1" smtClean="0"/>
              <a:t>thiết</a:t>
            </a:r>
            <a:r>
              <a:rPr lang="en-US" sz="3200" b="1" dirty="0" smtClean="0"/>
              <a:t> </a:t>
            </a:r>
            <a:r>
              <a:rPr lang="en-US" sz="3200" b="1" dirty="0" err="1" smtClean="0"/>
              <a:t>kế</a:t>
            </a:r>
            <a:r>
              <a:rPr lang="en-US" sz="3200" b="1" dirty="0" smtClean="0"/>
              <a:t> </a:t>
            </a:r>
            <a:r>
              <a:rPr lang="en-US" sz="3200" b="1" dirty="0" err="1" smtClean="0"/>
              <a:t>hệ</a:t>
            </a:r>
            <a:r>
              <a:rPr lang="en-US" sz="3200" b="1" dirty="0" smtClean="0"/>
              <a:t> </a:t>
            </a:r>
            <a:r>
              <a:rPr lang="en-US" sz="3200" b="1" dirty="0" err="1" smtClean="0"/>
              <a:t>thống</a:t>
            </a:r>
            <a:endParaRPr lang="en-US" sz="1800" dirty="0" smtClean="0"/>
          </a:p>
        </p:txBody>
      </p:sp>
      <p:sp>
        <p:nvSpPr>
          <p:cNvPr id="20" name="Shape 468"/>
          <p:cNvSpPr txBox="1">
            <a:spLocks/>
          </p:cNvSpPr>
          <p:nvPr/>
        </p:nvSpPr>
        <p:spPr>
          <a:xfrm>
            <a:off x="6450105" y="2993515"/>
            <a:ext cx="2224238" cy="111577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None/>
            </a:pPr>
            <a:r>
              <a:rPr lang="en-US" sz="3200" b="1" dirty="0" err="1" smtClean="0"/>
              <a:t>Triển</a:t>
            </a:r>
            <a:r>
              <a:rPr lang="en-US" sz="3200" b="1" dirty="0" smtClean="0"/>
              <a:t> </a:t>
            </a:r>
            <a:r>
              <a:rPr lang="en-US" sz="3200" b="1" dirty="0" err="1" smtClean="0"/>
              <a:t>khai</a:t>
            </a:r>
            <a:r>
              <a:rPr lang="en-US" sz="3200" b="1" dirty="0" smtClean="0"/>
              <a:t> và kết quả</a:t>
            </a:r>
            <a:endParaRPr lang="en-US" sz="1800" dirty="0" smtClean="0"/>
          </a:p>
        </p:txBody>
      </p:sp>
    </p:spTree>
    <p:extLst>
      <p:ext uri="{BB962C8B-B14F-4D97-AF65-F5344CB8AC3E}">
        <p14:creationId xmlns:p14="http://schemas.microsoft.com/office/powerpoint/2010/main" val="9650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par>
                          <p:cTn id="25" fill="hold">
                            <p:stCondLst>
                              <p:cond delay="1500"/>
                            </p:stCondLst>
                            <p:childTnLst>
                              <p:par>
                                <p:cTn id="26" presetID="16" presetClass="entr" presetSubtype="21"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arn(inVertical)">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739740"/>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341783" y="580414"/>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a:t>Kết quả </a:t>
            </a:r>
            <a:r>
              <a:rPr lang="en-US" sz="2800" dirty="0" err="1"/>
              <a:t>đạt</a:t>
            </a:r>
            <a:r>
              <a:rPr lang="en-US" sz="2800" dirty="0"/>
              <a:t> được</a:t>
            </a:r>
            <a:endParaRPr lang="en-US" sz="6000" dirty="0">
              <a:latin typeface="Calibri" panose="020F0502020204030204" pitchFamily="34" charset="0"/>
              <a:cs typeface="Calibri" panose="020F0502020204030204" pitchFamily="34" charset="0"/>
            </a:endParaRPr>
          </a:p>
        </p:txBody>
      </p:sp>
      <p:sp>
        <p:nvSpPr>
          <p:cNvPr id="2" name="Text Placeholder 1"/>
          <p:cNvSpPr>
            <a:spLocks noGrp="1"/>
          </p:cNvSpPr>
          <p:nvPr>
            <p:ph type="body" idx="1"/>
          </p:nvPr>
        </p:nvSpPr>
        <p:spPr>
          <a:xfrm>
            <a:off x="132967" y="1074354"/>
            <a:ext cx="4574149" cy="3251281"/>
          </a:xfrm>
        </p:spPr>
        <p:txBody>
          <a:bodyPr/>
          <a:lstStyle/>
          <a:p>
            <a:pPr algn="just">
              <a:spcAft>
                <a:spcPts val="1200"/>
              </a:spcAft>
              <a:buNone/>
            </a:pPr>
            <a:r>
              <a:rPr lang="en-US" i="1" dirty="0">
                <a:solidFill>
                  <a:schemeClr val="tx1"/>
                </a:solidFill>
                <a:latin typeface="Times New Roman" panose="02020603050405020304" pitchFamily="18" charset="0"/>
                <a:cs typeface="Times New Roman" panose="02020603050405020304" pitchFamily="18" charset="0"/>
              </a:rPr>
              <a:t>Kết quả </a:t>
            </a:r>
            <a:r>
              <a:rPr lang="en-US" i="1" dirty="0" err="1">
                <a:solidFill>
                  <a:schemeClr val="tx1"/>
                </a:solidFill>
                <a:latin typeface="Times New Roman" panose="02020603050405020304" pitchFamily="18" charset="0"/>
                <a:cs typeface="Times New Roman" panose="02020603050405020304" pitchFamily="18" charset="0"/>
              </a:rPr>
              <a:t>đạt</a:t>
            </a:r>
            <a:r>
              <a:rPr lang="en-US" i="1" dirty="0">
                <a:solidFill>
                  <a:schemeClr val="tx1"/>
                </a:solidFill>
                <a:latin typeface="Times New Roman" panose="02020603050405020304" pitchFamily="18" charset="0"/>
                <a:cs typeface="Times New Roman" panose="02020603050405020304" pitchFamily="18" charset="0"/>
              </a:rPr>
              <a:t> </a:t>
            </a:r>
            <a:r>
              <a:rPr lang="en-US" i="1" dirty="0" smtClean="0">
                <a:solidFill>
                  <a:schemeClr val="tx1"/>
                </a:solidFill>
                <a:latin typeface="Times New Roman" panose="02020603050405020304" pitchFamily="18" charset="0"/>
                <a:cs typeface="Times New Roman" panose="02020603050405020304" pitchFamily="18" charset="0"/>
              </a:rPr>
              <a:t>được</a:t>
            </a:r>
            <a:endParaRPr lang="en-US" dirty="0" smtClean="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Hiểu </a:t>
            </a:r>
            <a:r>
              <a:rPr lang="en-US" dirty="0">
                <a:solidFill>
                  <a:schemeClr val="tx1"/>
                </a:solidFill>
                <a:latin typeface="Times New Roman" panose="02020603050405020304" pitchFamily="18" charset="0"/>
                <a:cs typeface="Times New Roman" panose="02020603050405020304" pitchFamily="18" charset="0"/>
              </a:rPr>
              <a:t>được lý </a:t>
            </a:r>
            <a:r>
              <a:rPr lang="en-US" dirty="0" err="1">
                <a:solidFill>
                  <a:schemeClr val="tx1"/>
                </a:solidFill>
                <a:latin typeface="Times New Roman" panose="02020603050405020304" pitchFamily="18" charset="0"/>
                <a:cs typeface="Times New Roman" panose="02020603050405020304" pitchFamily="18" charset="0"/>
              </a:rPr>
              <a:t>thuyết</a:t>
            </a:r>
            <a:r>
              <a:rPr lang="en-US" dirty="0">
                <a:solidFill>
                  <a:schemeClr val="tx1"/>
                </a:solidFill>
                <a:latin typeface="Times New Roman" panose="02020603050405020304" pitchFamily="18" charset="0"/>
                <a:cs typeface="Times New Roman" panose="02020603050405020304" pitchFamily="18" charset="0"/>
              </a:rPr>
              <a:t> của lập trình web</a:t>
            </a:r>
            <a:r>
              <a:rPr lang="en-US" dirty="0" smtClean="0">
                <a:solidFill>
                  <a:schemeClr val="tx1"/>
                </a:solidFill>
                <a:latin typeface="Times New Roman" panose="02020603050405020304" pitchFamily="18" charset="0"/>
                <a:cs typeface="Times New Roman" panose="02020603050405020304" pitchFamily="18" charset="0"/>
              </a:rPr>
              <a:t>. Các </a:t>
            </a:r>
            <a:r>
              <a:rPr lang="en-US" dirty="0" err="1">
                <a:solidFill>
                  <a:schemeClr val="tx1"/>
                </a:solidFill>
                <a:latin typeface="Times New Roman" panose="02020603050405020304" pitchFamily="18" charset="0"/>
                <a:cs typeface="Times New Roman" panose="02020603050405020304" pitchFamily="18" charset="0"/>
              </a:rPr>
              <a:t>bước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triển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khai</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một </a:t>
            </a:r>
            <a:r>
              <a:rPr lang="en-US" dirty="0">
                <a:solidFill>
                  <a:schemeClr val="tx1"/>
                </a:solidFill>
                <a:latin typeface="Times New Roman" panose="02020603050405020304" pitchFamily="18" charset="0"/>
                <a:cs typeface="Times New Roman" panose="02020603050405020304" pitchFamily="18" charset="0"/>
              </a:rPr>
              <a:t>sản </a:t>
            </a:r>
            <a:r>
              <a:rPr lang="en-US" dirty="0" err="1" smtClean="0">
                <a:solidFill>
                  <a:schemeClr val="tx1"/>
                </a:solidFill>
                <a:latin typeface="Times New Roman" panose="02020603050405020304" pitchFamily="18" charset="0"/>
                <a:cs typeface="Times New Roman" panose="02020603050405020304" pitchFamily="18" charset="0"/>
              </a:rPr>
              <a:t>phầm</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smtClean="0">
                <a:solidFill>
                  <a:schemeClr val="tx1"/>
                </a:solidFill>
                <a:latin typeface="Times New Roman" panose="02020603050405020304" pitchFamily="18" charset="0"/>
                <a:cs typeface="Times New Roman" panose="02020603050405020304" pitchFamily="18" charset="0"/>
              </a:rPr>
              <a:t>Xây </a:t>
            </a:r>
            <a:r>
              <a:rPr lang="en-US" dirty="0">
                <a:solidFill>
                  <a:schemeClr val="tx1"/>
                </a:solidFill>
                <a:latin typeface="Times New Roman" panose="02020603050405020304" pitchFamily="18" charset="0"/>
                <a:cs typeface="Times New Roman" panose="02020603050405020304" pitchFamily="18" charset="0"/>
              </a:rPr>
              <a:t>dựng được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bản đồ.</a:t>
            </a:r>
          </a:p>
          <a:p>
            <a:pPr marL="112713" lvl="0"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tích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thiết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kế</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các </a:t>
            </a:r>
            <a:r>
              <a:rPr lang="en-US" dirty="0" err="1">
                <a:solidFill>
                  <a:schemeClr val="tx1"/>
                </a:solidFill>
                <a:latin typeface="Times New Roman" panose="02020603050405020304" pitchFamily="18" charset="0"/>
                <a:cs typeface="Times New Roman" panose="02020603050405020304" pitchFamily="18" charset="0"/>
              </a:rPr>
              <a:t>luồng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hoạt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động</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một </a:t>
            </a:r>
            <a:r>
              <a:rPr lang="en-US" dirty="0" err="1">
                <a:solidFill>
                  <a:schemeClr val="tx1"/>
                </a:solidFill>
                <a:latin typeface="Times New Roman" panose="02020603050405020304" pitchFamily="18" charset="0"/>
                <a:cs typeface="Times New Roman" panose="02020603050405020304" pitchFamily="18" charset="0"/>
              </a:rPr>
              <a:t>ứng</a:t>
            </a:r>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dụng</a:t>
            </a:r>
            <a:r>
              <a:rPr lang="en-US" dirty="0" smtClean="0">
                <a:solidFill>
                  <a:schemeClr val="tx1"/>
                </a:solidFill>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Triển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khai</a:t>
            </a:r>
            <a:r>
              <a:rPr lang="en-US" dirty="0">
                <a:solidFill>
                  <a:schemeClr val="tx1"/>
                </a:solidFill>
                <a:latin typeface="Times New Roman" panose="02020603050405020304" pitchFamily="18" charset="0"/>
                <a:cs typeface="Times New Roman" panose="02020603050405020304" pitchFamily="18" charset="0"/>
              </a:rPr>
              <a:t> được dự án trên kiến trúc dịch vụ </a:t>
            </a:r>
            <a:r>
              <a:rPr lang="en-US" dirty="0" err="1">
                <a:solidFill>
                  <a:schemeClr val="tx1"/>
                </a:solidFill>
                <a:latin typeface="Times New Roman" panose="02020603050405020304" pitchFamily="18" charset="0"/>
                <a:cs typeface="Times New Roman" panose="02020603050405020304" pitchFamily="18" charset="0"/>
              </a:rPr>
              <a:t>siêu</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nhỏ</a:t>
            </a:r>
            <a:r>
              <a:rPr lang="en-US" dirty="0">
                <a:solidFill>
                  <a:schemeClr val="tx1"/>
                </a:solidFill>
                <a:latin typeface="Times New Roman" panose="02020603050405020304" pitchFamily="18" charset="0"/>
                <a:cs typeface="Times New Roman" panose="02020603050405020304" pitchFamily="18" charset="0"/>
              </a:rPr>
              <a:t>.</a:t>
            </a:r>
          </a:p>
          <a:p>
            <a:pPr marL="112713"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Ứng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dụng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IoT</a:t>
            </a:r>
            <a:r>
              <a:rPr lang="en-US" dirty="0">
                <a:solidFill>
                  <a:schemeClr val="tx1"/>
                </a:solidFill>
                <a:latin typeface="Times New Roman" panose="02020603050405020304" pitchFamily="18" charset="0"/>
                <a:cs typeface="Times New Roman" panose="02020603050405020304" pitchFamily="18" charset="0"/>
              </a:rPr>
              <a:t> để xây dựng được sản phẩm có ý nghĩa thực tế</a:t>
            </a:r>
          </a:p>
        </p:txBody>
      </p:sp>
      <p:sp>
        <p:nvSpPr>
          <p:cNvPr id="6" name="Text Placeholder 1"/>
          <p:cNvSpPr txBox="1">
            <a:spLocks/>
          </p:cNvSpPr>
          <p:nvPr/>
        </p:nvSpPr>
        <p:spPr>
          <a:xfrm>
            <a:off x="4885844" y="1074354"/>
            <a:ext cx="4065409" cy="325128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spcAft>
                <a:spcPts val="1200"/>
              </a:spcAft>
              <a:buNone/>
            </a:pPr>
            <a:r>
              <a:rPr lang="en-US" i="1" dirty="0">
                <a:solidFill>
                  <a:schemeClr val="tx1"/>
                </a:solidFill>
                <a:latin typeface="Times New Roman" panose="02020603050405020304" pitchFamily="18" charset="0"/>
                <a:cs typeface="Times New Roman" panose="02020603050405020304" pitchFamily="18" charset="0"/>
              </a:rPr>
              <a:t>Các hạn </a:t>
            </a:r>
            <a:r>
              <a:rPr lang="en-US" i="1" dirty="0" err="1">
                <a:solidFill>
                  <a:schemeClr val="tx1"/>
                </a:solidFill>
                <a:latin typeface="Times New Roman" panose="02020603050405020304" pitchFamily="18" charset="0"/>
                <a:cs typeface="Times New Roman" panose="02020603050405020304" pitchFamily="18" charset="0"/>
              </a:rPr>
              <a:t>chế</a:t>
            </a:r>
            <a:r>
              <a:rPr lang="en-US" i="1" dirty="0">
                <a:solidFill>
                  <a:schemeClr val="tx1"/>
                </a:solidFill>
                <a:latin typeface="Times New Roman" panose="02020603050405020304" pitchFamily="18" charset="0"/>
                <a:cs typeface="Times New Roman" panose="02020603050405020304" pitchFamily="18" charset="0"/>
              </a:rPr>
              <a:t> còn tồn </a:t>
            </a:r>
            <a:r>
              <a:rPr lang="en-US" i="1" dirty="0" smtClean="0">
                <a:solidFill>
                  <a:schemeClr val="tx1"/>
                </a:solidFill>
                <a:latin typeface="Times New Roman" panose="02020603050405020304" pitchFamily="18" charset="0"/>
                <a:cs typeface="Times New Roman" panose="02020603050405020304" pitchFamily="18" charset="0"/>
              </a:rPr>
              <a:t>tại</a:t>
            </a:r>
          </a:p>
          <a:p>
            <a:pPr marL="112713" lvl="0" indent="252413" algn="just">
              <a:lnSpc>
                <a:spcPct val="110000"/>
              </a:lnSpc>
              <a:buFont typeface="Arial" panose="020B0604020202020204" pitchFamily="34" charset="0"/>
              <a:buChar char="•"/>
            </a:pPr>
            <a:r>
              <a:rPr lang="en-US" dirty="0">
                <a:solidFill>
                  <a:schemeClr val="tx1"/>
                </a:solidFill>
                <a:latin typeface="Times New Roman" panose="02020603050405020304" pitchFamily="18" charset="0"/>
                <a:cs typeface="Times New Roman" panose="02020603050405020304" pitchFamily="18" charset="0"/>
              </a:rPr>
              <a:t>Dữ </a:t>
            </a:r>
            <a:r>
              <a:rPr lang="en-US" dirty="0" err="1">
                <a:solidFill>
                  <a:schemeClr val="tx1"/>
                </a:solidFill>
                <a:latin typeface="Times New Roman" panose="02020603050405020304" pitchFamily="18" charset="0"/>
                <a:cs typeface="Times New Roman" panose="02020603050405020304" pitchFamily="18" charset="0"/>
              </a:rPr>
              <a:t>liệu</a:t>
            </a:r>
            <a:r>
              <a:rPr lang="en-US" dirty="0">
                <a:solidFill>
                  <a:schemeClr val="tx1"/>
                </a:solidFill>
                <a:latin typeface="Times New Roman" panose="02020603050405020304" pitchFamily="18" charset="0"/>
                <a:cs typeface="Times New Roman" panose="02020603050405020304" pitchFamily="18" charset="0"/>
              </a:rPr>
              <a:t> bản đồ trong </a:t>
            </a: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chưa </a:t>
            </a:r>
            <a:r>
              <a:rPr lang="en-US" dirty="0" err="1">
                <a:solidFill>
                  <a:schemeClr val="tx1"/>
                </a:solidFill>
                <a:latin typeface="Times New Roman" panose="02020603050405020304" pitchFamily="18" charset="0"/>
                <a:cs typeface="Times New Roman" panose="02020603050405020304" pitchFamily="18" charset="0"/>
              </a:rPr>
              <a:t>hoàn</a:t>
            </a:r>
            <a:r>
              <a:rPr lang="en-US" dirty="0">
                <a:solidFill>
                  <a:schemeClr val="tx1"/>
                </a:solidFill>
                <a:latin typeface="Times New Roman" panose="02020603050405020304" pitchFamily="18" charset="0"/>
                <a:cs typeface="Times New Roman" panose="02020603050405020304" pitchFamily="18" charset="0"/>
              </a:rPr>
              <a:t> </a:t>
            </a:r>
            <a:r>
              <a:rPr lang="en-US">
                <a:solidFill>
                  <a:schemeClr val="tx1"/>
                </a:solidFill>
                <a:latin typeface="Times New Roman" panose="02020603050405020304" pitchFamily="18" charset="0"/>
                <a:cs typeface="Times New Roman" panose="02020603050405020304" pitchFamily="18" charset="0"/>
              </a:rPr>
              <a:t>toàn </a:t>
            </a:r>
            <a:r>
              <a:rPr lang="en-US" smtClean="0">
                <a:solidFill>
                  <a:schemeClr val="tx1"/>
                </a:solidFill>
                <a:latin typeface="Times New Roman" panose="02020603050405020304" pitchFamily="18" charset="0"/>
                <a:cs typeface="Times New Roman" panose="02020603050405020304" pitchFamily="18" charset="0"/>
              </a:rPr>
              <a:t>đúng, cần phải tìm hiểu và cập nhật đúng và chuẩn xác hơn.</a:t>
            </a:r>
            <a:endParaRPr lang="en-US" dirty="0">
              <a:solidFill>
                <a:schemeClr val="tx1"/>
              </a:solidFill>
              <a:latin typeface="Times New Roman" panose="02020603050405020304" pitchFamily="18" charset="0"/>
              <a:cs typeface="Times New Roman" panose="02020603050405020304" pitchFamily="18" charset="0"/>
            </a:endParaRPr>
          </a:p>
          <a:p>
            <a:pPr marL="112713" lvl="0"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Giao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diện</a:t>
            </a:r>
            <a:r>
              <a:rPr lang="en-US" dirty="0">
                <a:solidFill>
                  <a:schemeClr val="tx1"/>
                </a:solidFill>
                <a:latin typeface="Times New Roman" panose="02020603050405020304" pitchFamily="18" charset="0"/>
                <a:cs typeface="Times New Roman" panose="02020603050405020304" pitchFamily="18" charset="0"/>
              </a:rPr>
              <a:t> web chưa đẹp </a:t>
            </a:r>
            <a:r>
              <a:rPr lang="en-US" dirty="0" err="1">
                <a:solidFill>
                  <a:schemeClr val="tx1"/>
                </a:solidFill>
                <a:latin typeface="Times New Roman" panose="02020603050405020304" pitchFamily="18" charset="0"/>
                <a:cs typeface="Times New Roman" panose="02020603050405020304" pitchFamily="18" charset="0"/>
              </a:rPr>
              <a:t>mắt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Trải</a:t>
            </a:r>
            <a:r>
              <a:rPr lang="en-US" dirty="0">
                <a:solidFill>
                  <a:schemeClr val="tx1"/>
                </a:solidFill>
                <a:latin typeface="Times New Roman" panose="02020603050405020304" pitchFamily="18" charset="0"/>
                <a:cs typeface="Times New Roman" panose="02020603050405020304" pitchFamily="18" charset="0"/>
              </a:rPr>
              <a:t> nghiệm </a:t>
            </a:r>
            <a:r>
              <a:rPr lang="en-US" dirty="0" err="1">
                <a:solidFill>
                  <a:schemeClr val="tx1"/>
                </a:solidFill>
                <a:latin typeface="Times New Roman" panose="02020603050405020304" pitchFamily="18" charset="0"/>
                <a:cs typeface="Times New Roman" panose="02020603050405020304" pitchFamily="18" charset="0"/>
              </a:rPr>
              <a:t>người</a:t>
            </a:r>
            <a:r>
              <a:rPr lang="en-US" dirty="0">
                <a:solidFill>
                  <a:schemeClr val="tx1"/>
                </a:solidFill>
                <a:latin typeface="Times New Roman" panose="02020603050405020304" pitchFamily="18" charset="0"/>
                <a:cs typeface="Times New Roman" panose="02020603050405020304" pitchFamily="18" charset="0"/>
              </a:rPr>
              <a:t> dùng chưa tốt.</a:t>
            </a:r>
          </a:p>
          <a:p>
            <a:pPr marL="112713" indent="252413" algn="just">
              <a:lnSpc>
                <a:spcPct val="110000"/>
              </a:lnSpc>
              <a:buFont typeface="Arial" panose="020B0604020202020204" pitchFamily="34" charset="0"/>
              <a:buChar char="•"/>
            </a:pPr>
            <a:r>
              <a:rPr lang="en-US" dirty="0" err="1">
                <a:solidFill>
                  <a:schemeClr val="tx1"/>
                </a:solidFill>
                <a:latin typeface="Times New Roman" panose="02020603050405020304" pitchFamily="18" charset="0"/>
                <a:cs typeface="Times New Roman" panose="02020603050405020304" pitchFamily="18" charset="0"/>
              </a:rPr>
              <a:t>Hệ</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thống</a:t>
            </a:r>
            <a:r>
              <a:rPr lang="en-US" dirty="0">
                <a:solidFill>
                  <a:schemeClr val="tx1"/>
                </a:solidFill>
                <a:latin typeface="Times New Roman" panose="02020603050405020304" pitchFamily="18" charset="0"/>
                <a:cs typeface="Times New Roman" panose="02020603050405020304" pitchFamily="18" charset="0"/>
              </a:rPr>
              <a:t> bản đồ còn chậm do </a:t>
            </a:r>
            <a:r>
              <a:rPr lang="en-US" dirty="0" err="1">
                <a:solidFill>
                  <a:schemeClr val="tx1"/>
                </a:solidFill>
                <a:latin typeface="Times New Roman" panose="02020603050405020304" pitchFamily="18" charset="0"/>
                <a:cs typeface="Times New Roman" panose="02020603050405020304" pitchFamily="18" charset="0"/>
              </a:rPr>
              <a:t>cấu</a:t>
            </a:r>
            <a:r>
              <a:rPr lang="en-US" dirty="0">
                <a:solidFill>
                  <a:schemeClr val="tx1"/>
                </a:solidFill>
                <a:latin typeface="Times New Roman" panose="02020603050405020304" pitchFamily="18" charset="0"/>
                <a:cs typeface="Times New Roman" panose="02020603050405020304" pitchFamily="18" charset="0"/>
              </a:rPr>
              <a:t> hình máy yếu</a:t>
            </a:r>
          </a:p>
        </p:txBody>
      </p:sp>
    </p:spTree>
    <p:extLst>
      <p:ext uri="{BB962C8B-B14F-4D97-AF65-F5344CB8AC3E}">
        <p14:creationId xmlns:p14="http://schemas.microsoft.com/office/powerpoint/2010/main" val="1708359090"/>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49" y="0"/>
            <a:ext cx="6996600" cy="698643"/>
          </a:xfrm>
          <a:prstGeom prst="rect">
            <a:avLst/>
          </a:prstGeom>
        </p:spPr>
        <p:txBody>
          <a:bodyPr lIns="91425" tIns="91425" rIns="91425" bIns="91425" anchor="b" anchorCtr="0">
            <a:noAutofit/>
          </a:bodyPr>
          <a:lstStyle/>
          <a:p>
            <a:pPr lvl="0"/>
            <a:r>
              <a:rPr lang="en-US" sz="3200" dirty="0" err="1">
                <a:latin typeface="Source Sans Pro" panose="020B0604020202020204" charset="0"/>
              </a:rPr>
              <a:t>Phân</a:t>
            </a:r>
            <a:r>
              <a:rPr lang="en-US" sz="3200" dirty="0">
                <a:latin typeface="Source Sans Pro" panose="020B0604020202020204" charset="0"/>
              </a:rPr>
              <a:t> </a:t>
            </a:r>
            <a:r>
              <a:rPr lang="en-US" sz="3200" dirty="0" err="1">
                <a:latin typeface="Source Sans Pro" panose="020B0604020202020204" charset="0"/>
              </a:rPr>
              <a:t>tích</a:t>
            </a:r>
            <a:r>
              <a:rPr lang="en-US" sz="3200" dirty="0">
                <a:latin typeface="Source Sans Pro" panose="020B0604020202020204" charset="0"/>
              </a:rPr>
              <a:t> </a:t>
            </a:r>
            <a:r>
              <a:rPr lang="en-US" sz="3200" dirty="0" smtClean="0">
                <a:latin typeface="Source Sans Pro" panose="020B0604020202020204" charset="0"/>
              </a:rPr>
              <a:t>và </a:t>
            </a:r>
            <a:r>
              <a:rPr lang="en-US" sz="3200" dirty="0" err="1" smtClean="0">
                <a:latin typeface="Source Sans Pro" panose="020B0604020202020204" charset="0"/>
              </a:rPr>
              <a:t>thiết</a:t>
            </a:r>
            <a:r>
              <a:rPr lang="en-US" sz="3200" dirty="0" smtClean="0">
                <a:latin typeface="Source Sans Pro" panose="020B0604020202020204" charset="0"/>
              </a:rPr>
              <a:t> </a:t>
            </a:r>
            <a:r>
              <a:rPr lang="en-US" sz="3200" dirty="0" err="1">
                <a:latin typeface="Source Sans Pro" panose="020B0604020202020204" charset="0"/>
              </a:rPr>
              <a:t>kế</a:t>
            </a:r>
            <a:r>
              <a:rPr lang="en-US" sz="3200" dirty="0">
                <a:latin typeface="Source Sans Pro" panose="020B0604020202020204" charset="0"/>
              </a:rPr>
              <a:t> </a:t>
            </a:r>
            <a:r>
              <a:rPr lang="en-US" sz="3200" dirty="0" err="1">
                <a:latin typeface="Source Sans Pro" panose="020B0604020202020204" charset="0"/>
              </a:rPr>
              <a:t>hệ</a:t>
            </a:r>
            <a:r>
              <a:rPr lang="en-US" sz="3200" dirty="0">
                <a:latin typeface="Source Sans Pro" panose="020B0604020202020204" charset="0"/>
              </a:rPr>
              <a:t> </a:t>
            </a:r>
            <a:r>
              <a:rPr lang="en-US" sz="3200" dirty="0" err="1">
                <a:latin typeface="Source Sans Pro" panose="020B0604020202020204" charset="0"/>
              </a:rPr>
              <a:t>thống</a:t>
            </a:r>
            <a:endParaRPr lang="en" sz="3200" dirty="0">
              <a:solidFill>
                <a:srgbClr val="3C78D8"/>
              </a:solidFill>
            </a:endParaRPr>
          </a:p>
        </p:txBody>
      </p:sp>
      <p:sp>
        <p:nvSpPr>
          <p:cNvPr id="10" name="Content Placeholder 2"/>
          <p:cNvSpPr>
            <a:spLocks noGrp="1"/>
          </p:cNvSpPr>
          <p:nvPr/>
        </p:nvSpPr>
        <p:spPr>
          <a:xfrm>
            <a:off x="1208816" y="550341"/>
            <a:ext cx="6730667" cy="568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2800" dirty="0"/>
              <a:t>Hướng </a:t>
            </a:r>
            <a:r>
              <a:rPr lang="en-US" sz="2800" dirty="0" err="1"/>
              <a:t>phát</a:t>
            </a:r>
            <a:r>
              <a:rPr lang="en-US" sz="2800" dirty="0"/>
              <a:t> </a:t>
            </a:r>
            <a:r>
              <a:rPr lang="en-US" sz="2800" dirty="0" err="1"/>
              <a:t>triển</a:t>
            </a:r>
            <a:endParaRPr lang="en-US" sz="8000" dirty="0">
              <a:latin typeface="Calibri" panose="020F0502020204030204" pitchFamily="34" charset="0"/>
              <a:cs typeface="Calibri" panose="020F0502020204030204" pitchFamily="34" charset="0"/>
            </a:endParaRPr>
          </a:p>
        </p:txBody>
      </p:sp>
      <p:sp>
        <p:nvSpPr>
          <p:cNvPr id="2" name="Text Placeholder 1"/>
          <p:cNvSpPr>
            <a:spLocks noGrp="1"/>
          </p:cNvSpPr>
          <p:nvPr>
            <p:ph type="body" idx="1"/>
          </p:nvPr>
        </p:nvSpPr>
        <p:spPr>
          <a:xfrm>
            <a:off x="383150" y="1087885"/>
            <a:ext cx="8382000" cy="3453293"/>
          </a:xfrm>
        </p:spPr>
        <p:txBody>
          <a:bodyPr/>
          <a:lstStyle/>
          <a:p>
            <a:pPr algn="just">
              <a:buNone/>
            </a:pPr>
            <a:r>
              <a:rPr lang="en-US" sz="2400" dirty="0" smtClean="0">
                <a:solidFill>
                  <a:schemeClr val="tx1"/>
                </a:solidFill>
                <a:latin typeface="Times New Roman" panose="02020603050405020304" pitchFamily="18" charset="0"/>
                <a:cs typeface="Times New Roman" panose="02020603050405020304" pitchFamily="18" charset="0"/>
              </a:rPr>
              <a:t>Cần phải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và </a:t>
            </a:r>
            <a:r>
              <a:rPr lang="en-US" sz="2400" dirty="0" err="1">
                <a:solidFill>
                  <a:schemeClr val="tx1"/>
                </a:solidFill>
                <a:latin typeface="Times New Roman" panose="02020603050405020304" pitchFamily="18" charset="0"/>
                <a:cs typeface="Times New Roman" panose="02020603050405020304" pitchFamily="18" charset="0"/>
              </a:rPr>
              <a:t>hoàn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thiện</a:t>
            </a:r>
            <a:r>
              <a:rPr lang="en-US" sz="2400" dirty="0">
                <a:solidFill>
                  <a:schemeClr val="tx1"/>
                </a:solidFill>
                <a:latin typeface="Times New Roman" panose="02020603050405020304" pitchFamily="18" charset="0"/>
                <a:cs typeface="Times New Roman" panose="02020603050405020304" pitchFamily="18" charset="0"/>
              </a:rPr>
              <a:t> thêm một số </a:t>
            </a:r>
            <a:r>
              <a:rPr lang="en-US" sz="2400" dirty="0" err="1">
                <a:solidFill>
                  <a:schemeClr val="tx1"/>
                </a:solidFill>
                <a:latin typeface="Times New Roman" panose="02020603050405020304" pitchFamily="18" charset="0"/>
                <a:cs typeface="Times New Roman" panose="02020603050405020304" pitchFamily="18" charset="0"/>
              </a:rPr>
              <a:t>chức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năng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sau</a:t>
            </a:r>
            <a:r>
              <a:rPr lang="en-US" sz="2400" dirty="0" smtClean="0">
                <a:solidFill>
                  <a:schemeClr val="tx1"/>
                </a:solidFill>
                <a:latin typeface="Times New Roman" panose="02020603050405020304" pitchFamily="18" charset="0"/>
                <a:cs typeface="Times New Roman" panose="02020603050405020304" pitchFamily="18" charset="0"/>
              </a:rPr>
              <a:t>:</a:t>
            </a:r>
          </a:p>
          <a:p>
            <a:pPr marL="34290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Quản</a:t>
            </a:r>
            <a:r>
              <a:rPr lang="en-US" sz="2400" dirty="0">
                <a:solidFill>
                  <a:schemeClr val="tx1"/>
                </a:solidFill>
                <a:latin typeface="Times New Roman" panose="02020603050405020304" pitchFamily="18" charset="0"/>
                <a:cs typeface="Times New Roman" panose="02020603050405020304" pitchFamily="18" charset="0"/>
              </a:rPr>
              <a:t> lý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thống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cảm</a:t>
            </a:r>
            <a:r>
              <a:rPr lang="en-US" sz="2400" dirty="0">
                <a:solidFill>
                  <a:schemeClr val="tx1"/>
                </a:solidFill>
                <a:latin typeface="Times New Roman" panose="02020603050405020304" pitchFamily="18" charset="0"/>
                <a:cs typeface="Times New Roman" panose="02020603050405020304" pitchFamily="18" charset="0"/>
              </a:rPr>
              <a:t> biến, cơ </a:t>
            </a:r>
            <a:r>
              <a:rPr lang="en-US" sz="2400" dirty="0" err="1">
                <a:solidFill>
                  <a:schemeClr val="tx1"/>
                </a:solidFill>
                <a:latin typeface="Times New Roman" panose="02020603050405020304" pitchFamily="18" charset="0"/>
                <a:cs typeface="Times New Roman" panose="02020603050405020304" pitchFamily="18" charset="0"/>
              </a:rPr>
              <a:t>chế</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hiện </a:t>
            </a:r>
            <a:r>
              <a:rPr lang="en-US" sz="2400" dirty="0" err="1">
                <a:solidFill>
                  <a:schemeClr val="tx1"/>
                </a:solidFill>
                <a:latin typeface="Times New Roman" panose="02020603050405020304" pitchFamily="18" charset="0"/>
                <a:cs typeface="Times New Roman" panose="02020603050405020304" pitchFamily="18" charset="0"/>
              </a:rPr>
              <a:t>cảm</a:t>
            </a:r>
            <a:r>
              <a:rPr lang="en-US" sz="2400" dirty="0">
                <a:solidFill>
                  <a:schemeClr val="tx1"/>
                </a:solidFill>
                <a:latin typeface="Times New Roman" panose="02020603050405020304" pitchFamily="18" charset="0"/>
                <a:cs typeface="Times New Roman" panose="02020603050405020304" pitchFamily="18" charset="0"/>
              </a:rPr>
              <a:t> biến </a:t>
            </a:r>
            <a:r>
              <a:rPr lang="en-US" sz="2400" dirty="0" err="1">
                <a:solidFill>
                  <a:schemeClr val="tx1"/>
                </a:solidFill>
                <a:latin typeface="Times New Roman" panose="02020603050405020304" pitchFamily="18" charset="0"/>
                <a:cs typeface="Times New Roman" panose="02020603050405020304" pitchFamily="18" charset="0"/>
              </a:rPr>
              <a:t>ngưng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hoạt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động</a:t>
            </a:r>
            <a:r>
              <a:rPr lang="en-US" sz="2400" dirty="0">
                <a:solidFill>
                  <a:schemeClr val="tx1"/>
                </a:solidFill>
                <a:latin typeface="Times New Roman" panose="02020603050405020304" pitchFamily="18" charset="0"/>
                <a:cs typeface="Times New Roman" panose="02020603050405020304" pitchFamily="18" charset="0"/>
              </a:rPr>
              <a:t>.</a:t>
            </a:r>
          </a:p>
          <a:p>
            <a:pPr marL="34290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Phát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triển</a:t>
            </a:r>
            <a:r>
              <a:rPr lang="en-US" sz="2400" dirty="0">
                <a:solidFill>
                  <a:schemeClr val="tx1"/>
                </a:solidFill>
                <a:latin typeface="Times New Roman" panose="02020603050405020304" pitchFamily="18" charset="0"/>
                <a:cs typeface="Times New Roman" panose="02020603050405020304" pitchFamily="18" charset="0"/>
              </a:rPr>
              <a:t> ở nhiều </a:t>
            </a:r>
            <a:r>
              <a:rPr lang="en-US" sz="2400" dirty="0" err="1">
                <a:solidFill>
                  <a:schemeClr val="tx1"/>
                </a:solidFill>
                <a:latin typeface="Times New Roman" panose="02020603050405020304" pitchFamily="18" charset="0"/>
                <a:cs typeface="Times New Roman" panose="02020603050405020304" pitchFamily="18" charset="0"/>
              </a:rPr>
              <a:t>tỉnh</a:t>
            </a:r>
            <a:r>
              <a:rPr lang="en-US" sz="2400" dirty="0">
                <a:solidFill>
                  <a:schemeClr val="tx1"/>
                </a:solidFill>
                <a:latin typeface="Times New Roman" panose="02020603050405020304" pitchFamily="18" charset="0"/>
                <a:cs typeface="Times New Roman" panose="02020603050405020304" pitchFamily="18" charset="0"/>
              </a:rPr>
              <a:t> thành hơn.</a:t>
            </a:r>
          </a:p>
          <a:p>
            <a:pPr marL="342900" lvl="0" indent="-342900">
              <a:buFont typeface="Arial" panose="020B0604020202020204" pitchFamily="34" charset="0"/>
              <a:buChar char="•"/>
            </a:pPr>
            <a:r>
              <a:rPr lang="en-US" sz="2400" dirty="0" err="1" smtClean="0">
                <a:solidFill>
                  <a:schemeClr val="tx1"/>
                </a:solidFill>
                <a:latin typeface="Times New Roman" panose="02020603050405020304" pitchFamily="18" charset="0"/>
                <a:cs typeface="Times New Roman" panose="02020603050405020304" pitchFamily="18" charset="0"/>
              </a:rPr>
              <a:t>Sử</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dụng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hệ</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giao</a:t>
            </a:r>
            <a:r>
              <a:rPr lang="en-US" sz="2400" dirty="0">
                <a:solidFill>
                  <a:schemeClr val="tx1"/>
                </a:solidFill>
                <a:latin typeface="Times New Roman" panose="02020603050405020304" pitchFamily="18" charset="0"/>
                <a:cs typeface="Times New Roman" panose="02020603050405020304" pitchFamily="18" charset="0"/>
              </a:rPr>
              <a:t> tiếp </a:t>
            </a:r>
            <a:r>
              <a:rPr lang="en-US" sz="2400" dirty="0" err="1" smtClean="0">
                <a:solidFill>
                  <a:schemeClr val="tx1"/>
                </a:solidFill>
                <a:latin typeface="Times New Roman" panose="02020603050405020304" pitchFamily="18" charset="0"/>
                <a:cs typeface="Times New Roman" panose="02020603050405020304" pitchFamily="18" charset="0"/>
              </a:rPr>
              <a:t>IoT</a:t>
            </a:r>
            <a:r>
              <a:rPr lang="en-US" sz="2400" dirty="0" smtClean="0">
                <a:solidFill>
                  <a:schemeClr val="tx1"/>
                </a:solidFill>
                <a:latin typeface="Times New Roman" panose="02020603050405020304" pitchFamily="18" charset="0"/>
                <a:cs typeface="Times New Roman" panose="02020603050405020304" pitchFamily="18" charset="0"/>
              </a:rPr>
              <a:t> khác </a:t>
            </a:r>
            <a:r>
              <a:rPr lang="en-US" sz="2400" dirty="0">
                <a:solidFill>
                  <a:schemeClr val="tx1"/>
                </a:solidFill>
                <a:latin typeface="Times New Roman" panose="02020603050405020304" pitchFamily="18" charset="0"/>
                <a:cs typeface="Times New Roman" panose="02020603050405020304" pitchFamily="18" charset="0"/>
              </a:rPr>
              <a:t>WIFI như mạng Lora </a:t>
            </a:r>
            <a:r>
              <a:rPr lang="en-US" sz="2400" dirty="0" smtClean="0">
                <a:solidFill>
                  <a:schemeClr val="tx1"/>
                </a:solidFill>
                <a:latin typeface="Times New Roman" panose="02020603050405020304" pitchFamily="18" charset="0"/>
                <a:cs typeface="Times New Roman" panose="02020603050405020304" pitchFamily="18" charset="0"/>
              </a:rPr>
              <a:t>hay </a:t>
            </a:r>
            <a:r>
              <a:rPr lang="en-US" sz="2400" dirty="0">
                <a:solidFill>
                  <a:schemeClr val="tx1"/>
                </a:solidFill>
                <a:latin typeface="Times New Roman" panose="02020603050405020304" pitchFamily="18" charset="0"/>
                <a:cs typeface="Times New Roman" panose="02020603050405020304" pitchFamily="18" charset="0"/>
              </a:rPr>
              <a:t>NB </a:t>
            </a:r>
            <a:r>
              <a:rPr lang="en-US" sz="2400" dirty="0" err="1" smtClean="0">
                <a:solidFill>
                  <a:schemeClr val="tx1"/>
                </a:solidFill>
                <a:latin typeface="Times New Roman" panose="02020603050405020304" pitchFamily="18" charset="0"/>
                <a:cs typeface="Times New Roman" panose="02020603050405020304" pitchFamily="18" charset="0"/>
              </a:rPr>
              <a:t>IoT</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400" dirty="0" err="1">
                <a:solidFill>
                  <a:schemeClr val="tx1"/>
                </a:solidFill>
                <a:latin typeface="Times New Roman" panose="02020603050405020304" pitchFamily="18" charset="0"/>
                <a:cs typeface="Times New Roman" panose="02020603050405020304" pitchFamily="18" charset="0"/>
              </a:rPr>
              <a:t>Thiết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kế</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giao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diện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người</a:t>
            </a:r>
            <a:r>
              <a:rPr lang="en-US" sz="2400" dirty="0">
                <a:solidFill>
                  <a:schemeClr val="tx1"/>
                </a:solidFill>
                <a:latin typeface="Times New Roman" panose="02020603050405020304" pitchFamily="18" charset="0"/>
                <a:cs typeface="Times New Roman" panose="02020603050405020304" pitchFamily="18" charset="0"/>
              </a:rPr>
              <a:t> dùng đẹp và dễ tiếp </a:t>
            </a:r>
            <a:r>
              <a:rPr lang="en-US" sz="2400" dirty="0" err="1">
                <a:solidFill>
                  <a:schemeClr val="tx1"/>
                </a:solidFill>
                <a:latin typeface="Times New Roman" panose="02020603050405020304" pitchFamily="18" charset="0"/>
                <a:cs typeface="Times New Roman" panose="02020603050405020304" pitchFamily="18" charset="0"/>
              </a:rPr>
              <a:t>cận</a:t>
            </a:r>
            <a:r>
              <a:rPr lang="en-US" sz="2400" dirty="0">
                <a:solidFill>
                  <a:schemeClr val="tx1"/>
                </a:solidFill>
                <a:latin typeface="Times New Roman" panose="02020603050405020304" pitchFamily="18" charset="0"/>
                <a:cs typeface="Times New Roman" panose="02020603050405020304" pitchFamily="18" charset="0"/>
              </a:rPr>
              <a:t> hơn.</a:t>
            </a:r>
          </a:p>
          <a:p>
            <a:pPr marL="34290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Kết hợp thêm </a:t>
            </a:r>
            <a:r>
              <a:rPr lang="en-US" sz="2400" dirty="0" err="1">
                <a:solidFill>
                  <a:schemeClr val="tx1"/>
                </a:solidFill>
                <a:latin typeface="Times New Roman" panose="02020603050405020304" pitchFamily="18" charset="0"/>
                <a:cs typeface="Times New Roman" panose="02020603050405020304" pitchFamily="18" charset="0"/>
              </a:rPr>
              <a:t>cảm</a:t>
            </a:r>
            <a:r>
              <a:rPr lang="en-US" sz="2400" dirty="0">
                <a:solidFill>
                  <a:schemeClr val="tx1"/>
                </a:solidFill>
                <a:latin typeface="Times New Roman" panose="02020603050405020304" pitchFamily="18" charset="0"/>
                <a:cs typeface="Times New Roman" panose="02020603050405020304" pitchFamily="18" charset="0"/>
              </a:rPr>
              <a:t> biến, ví dụ như </a:t>
            </a:r>
            <a:r>
              <a:rPr lang="en-US" sz="2400" dirty="0" err="1">
                <a:solidFill>
                  <a:schemeClr val="tx1"/>
                </a:solidFill>
                <a:latin typeface="Times New Roman" panose="02020603050405020304" pitchFamily="18" charset="0"/>
                <a:cs typeface="Times New Roman" panose="02020603050405020304" pitchFamily="18" charset="0"/>
              </a:rPr>
              <a:t>đo</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nhiệt</a:t>
            </a:r>
            <a:r>
              <a:rPr lang="en-US" sz="2400" dirty="0">
                <a:solidFill>
                  <a:schemeClr val="tx1"/>
                </a:solidFill>
                <a:latin typeface="Times New Roman" panose="02020603050405020304" pitchFamily="18" charset="0"/>
                <a:cs typeface="Times New Roman" panose="02020603050405020304" pitchFamily="18" charset="0"/>
              </a:rPr>
              <a:t> độ môi trường để </a:t>
            </a:r>
            <a:r>
              <a:rPr lang="en-US" sz="2400" dirty="0" err="1">
                <a:solidFill>
                  <a:schemeClr val="tx1"/>
                </a:solidFill>
                <a:latin typeface="Times New Roman" panose="02020603050405020304" pitchFamily="18" charset="0"/>
                <a:cs typeface="Times New Roman" panose="02020603050405020304" pitchFamily="18" charset="0"/>
              </a:rPr>
              <a:t>cảnh</a:t>
            </a:r>
            <a:r>
              <a:rPr lang="en-US" sz="2400" dirty="0">
                <a:solidFill>
                  <a:schemeClr val="tx1"/>
                </a:solidFill>
                <a:latin typeface="Times New Roman" panose="02020603050405020304" pitchFamily="18" charset="0"/>
                <a:cs typeface="Times New Roman" panose="02020603050405020304" pitchFamily="18" charset="0"/>
              </a:rPr>
              <a:t> báo </a:t>
            </a:r>
            <a:r>
              <a:rPr lang="en-US" sz="2400" dirty="0" err="1">
                <a:solidFill>
                  <a:schemeClr val="tx1"/>
                </a:solidFill>
                <a:latin typeface="Times New Roman" panose="02020603050405020304" pitchFamily="18" charset="0"/>
                <a:cs typeface="Times New Roman" panose="02020603050405020304" pitchFamily="18" charset="0"/>
              </a:rPr>
              <a:t>cháy</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đo</a:t>
            </a:r>
            <a:r>
              <a:rPr lang="en-US" sz="2400" dirty="0">
                <a:solidFill>
                  <a:schemeClr val="tx1"/>
                </a:solidFill>
                <a:latin typeface="Times New Roman" panose="02020603050405020304" pitchFamily="18" charset="0"/>
                <a:cs typeface="Times New Roman" panose="02020603050405020304" pitchFamily="18" charset="0"/>
              </a:rPr>
              <a:t> chỉ số </a:t>
            </a:r>
            <a:r>
              <a:rPr lang="en-US" sz="2400" dirty="0" err="1">
                <a:solidFill>
                  <a:schemeClr val="tx1"/>
                </a:solidFill>
                <a:latin typeface="Times New Roman" panose="02020603050405020304" pitchFamily="18" charset="0"/>
                <a:cs typeface="Times New Roman" panose="02020603050405020304" pitchFamily="18" charset="0"/>
              </a:rPr>
              <a:t>tia</a:t>
            </a:r>
            <a:r>
              <a:rPr lang="en-US" sz="2400" dirty="0">
                <a:solidFill>
                  <a:schemeClr val="tx1"/>
                </a:solidFill>
                <a:latin typeface="Times New Roman" panose="02020603050405020304" pitchFamily="18" charset="0"/>
                <a:cs typeface="Times New Roman" panose="02020603050405020304" pitchFamily="18" charset="0"/>
              </a:rPr>
              <a:t> UV, </a:t>
            </a:r>
            <a:r>
              <a:rPr lang="en-US" sz="2400" dirty="0" err="1">
                <a:solidFill>
                  <a:schemeClr val="tx1"/>
                </a:solidFill>
                <a:latin typeface="Times New Roman" panose="02020603050405020304" pitchFamily="18" charset="0"/>
                <a:cs typeface="Times New Roman" panose="02020603050405020304" pitchFamily="18" charset="0"/>
              </a:rPr>
              <a:t>đo</a:t>
            </a:r>
            <a:r>
              <a:rPr lang="en-US" sz="2400" dirty="0">
                <a:solidFill>
                  <a:schemeClr val="tx1"/>
                </a:solidFill>
                <a:latin typeface="Times New Roman" panose="02020603050405020304" pitchFamily="18" charset="0"/>
                <a:cs typeface="Times New Roman" panose="02020603050405020304" pitchFamily="18" charset="0"/>
              </a:rPr>
              <a:t> chỉ số </a:t>
            </a:r>
            <a:r>
              <a:rPr lang="en-US" sz="2400" dirty="0" err="1">
                <a:solidFill>
                  <a:schemeClr val="tx1"/>
                </a:solidFill>
                <a:latin typeface="Times New Roman" panose="02020603050405020304" pitchFamily="18" charset="0"/>
                <a:cs typeface="Times New Roman" panose="02020603050405020304" pitchFamily="18" charset="0"/>
              </a:rPr>
              <a:t>bụi</a:t>
            </a:r>
            <a:r>
              <a:rPr lang="en-US" sz="2400" dirty="0">
                <a:solidFill>
                  <a:schemeClr val="tx1"/>
                </a:solidFill>
                <a:latin typeface="Times New Roman" panose="02020603050405020304" pitchFamily="18" charset="0"/>
                <a:cs typeface="Times New Roman" panose="02020603050405020304" pitchFamily="18" charset="0"/>
              </a:rPr>
              <a:t> trong không </a:t>
            </a:r>
            <a:r>
              <a:rPr lang="en-US" sz="2400" dirty="0" err="1">
                <a:solidFill>
                  <a:schemeClr val="tx1"/>
                </a:solidFill>
                <a:latin typeface="Times New Roman" panose="02020603050405020304" pitchFamily="18" charset="0"/>
                <a:cs typeface="Times New Roman" panose="02020603050405020304" pitchFamily="18" charset="0"/>
              </a:rPr>
              <a:t>khí</a:t>
            </a:r>
            <a:r>
              <a:rPr lang="en-US" sz="2400" dirty="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07059700"/>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grpSp>
        <p:nvGrpSpPr>
          <p:cNvPr id="2" name="Group 1"/>
          <p:cNvGrpSpPr/>
          <p:nvPr/>
        </p:nvGrpSpPr>
        <p:grpSpPr>
          <a:xfrm>
            <a:off x="3312328" y="588247"/>
            <a:ext cx="2202674" cy="1166538"/>
            <a:chOff x="3340903" y="640687"/>
            <a:chExt cx="2202674" cy="1166538"/>
          </a:xfrm>
        </p:grpSpPr>
        <p:grpSp>
          <p:nvGrpSpPr>
            <p:cNvPr id="493" name="Shape 493"/>
            <p:cNvGrpSpPr/>
            <p:nvPr/>
          </p:nvGrpSpPr>
          <p:grpSpPr>
            <a:xfrm>
              <a:off x="4146169" y="640687"/>
              <a:ext cx="1166507" cy="1166538"/>
              <a:chOff x="6654650" y="3665275"/>
              <a:chExt cx="409100" cy="409125"/>
            </a:xfrm>
          </p:grpSpPr>
          <p:sp>
            <p:nvSpPr>
              <p:cNvPr id="494" name="Shape 494"/>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sp>
            <p:nvSpPr>
              <p:cNvPr id="495" name="Shape 495"/>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grpSp>
        <p:grpSp>
          <p:nvGrpSpPr>
            <p:cNvPr id="496" name="Shape 496"/>
            <p:cNvGrpSpPr/>
            <p:nvPr/>
          </p:nvGrpSpPr>
          <p:grpSpPr>
            <a:xfrm rot="1940693">
              <a:off x="3340903" y="1116018"/>
              <a:ext cx="587625" cy="587659"/>
              <a:chOff x="570875" y="4322250"/>
              <a:chExt cx="443300" cy="443325"/>
            </a:xfrm>
          </p:grpSpPr>
          <p:sp>
            <p:nvSpPr>
              <p:cNvPr id="497" name="Shape 497"/>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8" name="Shape 498"/>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9" name="Shape 499"/>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0" name="Shape 500"/>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501" name="Shape 501"/>
            <p:cNvSpPr/>
            <p:nvPr/>
          </p:nvSpPr>
          <p:spPr>
            <a:xfrm>
              <a:off x="3829676" y="640707"/>
              <a:ext cx="316509" cy="30221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sp>
          <p:nvSpPr>
            <p:cNvPr id="502" name="Shape 502"/>
            <p:cNvSpPr/>
            <p:nvPr/>
          </p:nvSpPr>
          <p:spPr>
            <a:xfrm rot="1793658">
              <a:off x="5318500" y="1302383"/>
              <a:ext cx="225077" cy="2149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grpSp>
      <p:sp>
        <p:nvSpPr>
          <p:cNvPr id="14" name="Shape 733"/>
          <p:cNvSpPr txBox="1">
            <a:spLocks/>
          </p:cNvSpPr>
          <p:nvPr/>
        </p:nvSpPr>
        <p:spPr>
          <a:xfrm>
            <a:off x="159965" y="1583273"/>
            <a:ext cx="8792776" cy="1599628"/>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 sz="10000" dirty="0" smtClean="0">
                <a:latin typeface="Source Sans Pro" panose="020B0604020202020204" charset="0"/>
              </a:rPr>
              <a:t>Cám ơn</a:t>
            </a:r>
            <a:endParaRPr lang="en" sz="10000" dirty="0">
              <a:latin typeface="Source Sans Pro" panose="020B0604020202020204" charset="0"/>
            </a:endParaRPr>
          </a:p>
        </p:txBody>
      </p:sp>
      <p:sp>
        <p:nvSpPr>
          <p:cNvPr id="16" name="Shape 733"/>
          <p:cNvSpPr txBox="1">
            <a:spLocks/>
          </p:cNvSpPr>
          <p:nvPr/>
        </p:nvSpPr>
        <p:spPr>
          <a:xfrm>
            <a:off x="335237" y="2851286"/>
            <a:ext cx="8792776" cy="962915"/>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sz="4400" dirty="0" err="1" smtClean="0">
                <a:latin typeface="Source Sans Pro" panose="020B0604020202020204" charset="0"/>
              </a:rPr>
              <a:t>quý</a:t>
            </a:r>
            <a:r>
              <a:rPr lang="en-US" sz="4400" dirty="0" smtClean="0">
                <a:latin typeface="Source Sans Pro" panose="020B0604020202020204" charset="0"/>
              </a:rPr>
              <a:t> </a:t>
            </a:r>
            <a:r>
              <a:rPr lang="en-US" sz="4400" smtClean="0">
                <a:latin typeface="Source Sans Pro" panose="020B0604020202020204" charset="0"/>
              </a:rPr>
              <a:t>Thầy Cô </a:t>
            </a:r>
            <a:r>
              <a:rPr lang="en-US" sz="4400" dirty="0" smtClean="0">
                <a:latin typeface="Source Sans Pro" panose="020B0604020202020204" charset="0"/>
              </a:rPr>
              <a:t>đã </a:t>
            </a:r>
            <a:r>
              <a:rPr lang="en-US" sz="4400" dirty="0" err="1" smtClean="0">
                <a:latin typeface="Source Sans Pro" panose="020B0604020202020204" charset="0"/>
              </a:rPr>
              <a:t>lắng</a:t>
            </a:r>
            <a:r>
              <a:rPr lang="en-US" sz="4400" dirty="0" smtClean="0">
                <a:latin typeface="Source Sans Pro" panose="020B0604020202020204" charset="0"/>
              </a:rPr>
              <a:t> nghe</a:t>
            </a:r>
            <a:r>
              <a:rPr lang="en" sz="10000" dirty="0" smtClean="0">
                <a:latin typeface="Source Sans Pro" panose="020B0604020202020204" charset="0"/>
              </a:rPr>
              <a:t>!</a:t>
            </a:r>
            <a:endParaRPr lang="en" sz="10000" dirty="0">
              <a:latin typeface="Source Sans Pro" panose="020B0604020202020204" charset="0"/>
            </a:endParaRPr>
          </a:p>
        </p:txBody>
      </p:sp>
      <p:sp>
        <p:nvSpPr>
          <p:cNvPr id="17" name="Shape 734"/>
          <p:cNvSpPr txBox="1">
            <a:spLocks/>
          </p:cNvSpPr>
          <p:nvPr/>
        </p:nvSpPr>
        <p:spPr>
          <a:xfrm>
            <a:off x="1259503" y="3848159"/>
            <a:ext cx="6593700" cy="71173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28324A"/>
              </a:buClr>
              <a:buSzPct val="100000"/>
              <a:buFont typeface="Source Sans Pro"/>
              <a:buChar char="◉"/>
              <a:defRPr sz="2000" b="0" i="0" u="none" strike="noStrike" cap="none">
                <a:solidFill>
                  <a:srgbClr val="28324A"/>
                </a:solidFill>
                <a:latin typeface="Source Sans Pro"/>
                <a:ea typeface="Source Sans Pro"/>
                <a:cs typeface="Source Sans Pro"/>
                <a:sym typeface="Source Sans Pro"/>
                <a:rtl val="0"/>
              </a:defRPr>
            </a:lvl1pPr>
            <a:lvl2pPr marR="0" lvl="1" algn="l" rtl="0">
              <a:lnSpc>
                <a:spcPct val="100000"/>
              </a:lnSpc>
              <a:spcBef>
                <a:spcPts val="480"/>
              </a:spcBef>
              <a:spcAft>
                <a:spcPts val="0"/>
              </a:spcAft>
              <a:buClr>
                <a:srgbClr val="28324A"/>
              </a:buClr>
              <a:buSzPct val="100000"/>
              <a:buFont typeface="Source Sans Pro"/>
              <a:buChar char="◉"/>
              <a:defRPr sz="1800" b="0" i="0" u="none" strike="noStrike" cap="none">
                <a:solidFill>
                  <a:srgbClr val="28324A"/>
                </a:solidFill>
                <a:latin typeface="Source Sans Pro"/>
                <a:ea typeface="Source Sans Pro"/>
                <a:cs typeface="Source Sans Pro"/>
                <a:sym typeface="Source Sans Pro"/>
                <a:rtl val="0"/>
              </a:defRPr>
            </a:lvl2pPr>
            <a:lvl3pPr marR="0" lvl="2" algn="l" rtl="0">
              <a:lnSpc>
                <a:spcPct val="100000"/>
              </a:lnSpc>
              <a:spcBef>
                <a:spcPts val="48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3pPr>
            <a:lvl4pPr marR="0" lvl="3"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4pPr>
            <a:lvl5pPr marR="0" lvl="4"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5pPr>
            <a:lvl6pPr marR="0" lvl="5"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6pPr>
            <a:lvl7pPr marR="0" lvl="6"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7pPr>
            <a:lvl8pPr marR="0" lvl="7"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8pPr>
            <a:lvl9pPr marR="0" lvl="8" algn="l" rtl="0">
              <a:lnSpc>
                <a:spcPct val="100000"/>
              </a:lnSpc>
              <a:spcBef>
                <a:spcPts val="360"/>
              </a:spcBef>
              <a:spcAft>
                <a:spcPts val="0"/>
              </a:spcAft>
              <a:buClr>
                <a:srgbClr val="28324A"/>
              </a:buClr>
              <a:buSzPct val="100000"/>
              <a:buFont typeface="Source Sans Pro"/>
              <a:buNone/>
              <a:defRPr sz="1800" b="0" i="0" u="none" strike="noStrike" cap="none">
                <a:solidFill>
                  <a:srgbClr val="28324A"/>
                </a:solidFill>
                <a:latin typeface="Source Sans Pro"/>
                <a:ea typeface="Source Sans Pro"/>
                <a:cs typeface="Source Sans Pro"/>
                <a:sym typeface="Source Sans Pro"/>
                <a:rtl val="0"/>
              </a:defRPr>
            </a:lvl9pPr>
          </a:lstStyle>
          <a:p>
            <a:pPr algn="ctr">
              <a:spcBef>
                <a:spcPts val="0"/>
              </a:spcBef>
              <a:buFont typeface="Source Sans Pro"/>
              <a:buNone/>
            </a:pPr>
            <a:r>
              <a:rPr lang="en-US" sz="3600" b="1" dirty="0" smtClean="0"/>
              <a:t>Any questions?</a:t>
            </a:r>
            <a:endParaRPr lang="en-US" sz="3600" b="1" dirty="0"/>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en-US" sz="4400" dirty="0">
                <a:latin typeface="Source Sans Pro" panose="020B0604020202020204" charset="0"/>
              </a:rPr>
              <a:t>Giới </a:t>
            </a:r>
            <a:r>
              <a:rPr lang="en-US" sz="4400" dirty="0" err="1" smtClean="0">
                <a:latin typeface="Source Sans Pro" panose="020B0604020202020204" charset="0"/>
              </a:rPr>
              <a:t>thiệu</a:t>
            </a:r>
            <a:r>
              <a:rPr lang="en-US" sz="4400" dirty="0" smtClean="0">
                <a:latin typeface="Source Sans Pro" panose="020B0604020202020204" charset="0"/>
              </a:rPr>
              <a:t> đề </a:t>
            </a:r>
            <a:r>
              <a:rPr lang="en-US" sz="4400" dirty="0">
                <a:latin typeface="Source Sans Pro" panose="020B0604020202020204" charset="0"/>
              </a:rPr>
              <a:t>tài</a:t>
            </a:r>
            <a:endParaRPr lang="en-US" sz="28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a:solidFill>
                  <a:srgbClr val="3C78D8"/>
                </a:solidFill>
                <a:latin typeface="Oswald"/>
                <a:ea typeface="Oswald"/>
                <a:cs typeface="Oswald"/>
                <a:sym typeface="Oswald"/>
              </a:rPr>
              <a:t>1</a:t>
            </a:r>
          </a:p>
        </p:txBody>
      </p:sp>
      <p:grpSp>
        <p:nvGrpSpPr>
          <p:cNvPr id="5" name="Group 4"/>
          <p:cNvGrpSpPr/>
          <p:nvPr/>
        </p:nvGrpSpPr>
        <p:grpSpPr>
          <a:xfrm>
            <a:off x="0" y="756258"/>
            <a:ext cx="1940868" cy="1706699"/>
            <a:chOff x="6660559" y="2657464"/>
            <a:chExt cx="1940868" cy="1706699"/>
          </a:xfrm>
        </p:grpSpPr>
        <p:sp>
          <p:nvSpPr>
            <p:cNvPr id="6" name="Shape 537"/>
            <p:cNvSpPr/>
            <p:nvPr/>
          </p:nvSpPr>
          <p:spPr>
            <a:xfrm rot="5400000">
              <a:off x="6779258" y="2657464"/>
              <a:ext cx="1706699" cy="1706699"/>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559" y="2757156"/>
              <a:ext cx="1940868" cy="15462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25009" y="1391204"/>
            <a:ext cx="1069848" cy="106984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923750" y="2561408"/>
            <a:ext cx="1252728" cy="125272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391711" y="2555993"/>
            <a:ext cx="1435608" cy="1435608"/>
            <a:chOff x="6776029" y="4462613"/>
            <a:chExt cx="1709928" cy="1709928"/>
          </a:xfrm>
        </p:grpSpPr>
        <p:sp>
          <p:nvSpPr>
            <p:cNvPr id="19"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0"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750014"/>
          </a:xfrm>
          <a:prstGeom prst="rect">
            <a:avLst/>
          </a:prstGeom>
        </p:spPr>
        <p:txBody>
          <a:bodyPr lIns="91425" tIns="91425" rIns="91425" bIns="91425" anchor="b" anchorCtr="0">
            <a:noAutofit/>
          </a:bodyPr>
          <a:lstStyle/>
          <a:p>
            <a:pPr lvl="0"/>
            <a:r>
              <a:rPr lang="en-US" sz="3200" dirty="0">
                <a:latin typeface="Source Sans Pro" panose="020B0604020202020204" charset="0"/>
              </a:rPr>
              <a:t>Giới </a:t>
            </a:r>
            <a:r>
              <a:rPr lang="en-US" sz="3200" dirty="0" err="1">
                <a:latin typeface="Source Sans Pro" panose="020B0604020202020204" charset="0"/>
              </a:rPr>
              <a:t>thiệu</a:t>
            </a:r>
            <a:r>
              <a:rPr lang="en-US" sz="3200" dirty="0">
                <a:latin typeface="Source Sans Pro" panose="020B0604020202020204" charset="0"/>
              </a:rPr>
              <a:t> đề </a:t>
            </a:r>
            <a:r>
              <a:rPr lang="en-US" sz="3200" dirty="0" smtClean="0">
                <a:latin typeface="Source Sans Pro" panose="020B0604020202020204" charset="0"/>
              </a:rPr>
              <a:t>tài</a:t>
            </a:r>
            <a:endParaRPr lang="en" sz="3200" dirty="0">
              <a:solidFill>
                <a:srgbClr val="3C78D8"/>
              </a:solidFill>
            </a:endParaRPr>
          </a:p>
        </p:txBody>
      </p:sp>
      <p:sp>
        <p:nvSpPr>
          <p:cNvPr id="486" name="Shape 486"/>
          <p:cNvSpPr txBox="1">
            <a:spLocks noGrp="1"/>
          </p:cNvSpPr>
          <p:nvPr>
            <p:ph type="body" idx="1"/>
          </p:nvPr>
        </p:nvSpPr>
        <p:spPr>
          <a:xfrm>
            <a:off x="5178174" y="1219461"/>
            <a:ext cx="3611875" cy="2771550"/>
          </a:xfrm>
          <a:prstGeom prst="rect">
            <a:avLst/>
          </a:prstGeom>
        </p:spPr>
        <p:txBody>
          <a:bodyPr lIns="91425" tIns="91425" rIns="91425" bIns="91425" anchor="t" anchorCtr="0">
            <a:noAutofit/>
          </a:bodyPr>
          <a:lstStyle/>
          <a:p>
            <a:pPr lvl="0" indent="-365760" algn="just">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Nhiều </a:t>
            </a:r>
            <a:r>
              <a:rPr lang="en-US" sz="2800" dirty="0" err="1">
                <a:solidFill>
                  <a:schemeClr val="tx1"/>
                </a:solidFill>
                <a:latin typeface="Times New Roman" panose="02020603050405020304" pitchFamily="18" charset="0"/>
                <a:cs typeface="Times New Roman" panose="02020603050405020304" pitchFamily="18" charset="0"/>
              </a:rPr>
              <a:t>trận</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lũ</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lụt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diễn</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ra</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bất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smtClean="0">
                <a:solidFill>
                  <a:schemeClr val="tx1"/>
                </a:solidFill>
                <a:latin typeface="Times New Roman" panose="02020603050405020304" pitchFamily="18" charset="0"/>
                <a:cs typeface="Times New Roman" panose="02020603050405020304" pitchFamily="18" charset="0"/>
              </a:rPr>
              <a:t>ngờ</a:t>
            </a:r>
            <a:r>
              <a:rPr lang="en-US" sz="2800" dirty="0" smtClean="0">
                <a:solidFill>
                  <a:schemeClr val="tx1"/>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trên toàn </a:t>
            </a:r>
            <a:r>
              <a:rPr lang="en-US" sz="2800" dirty="0" err="1">
                <a:solidFill>
                  <a:schemeClr val="tx1"/>
                </a:solidFill>
                <a:latin typeface="Times New Roman" panose="02020603050405020304" pitchFamily="18" charset="0"/>
                <a:cs typeface="Times New Roman" panose="02020603050405020304" pitchFamily="18" charset="0"/>
              </a:rPr>
              <a:t>quốc</a:t>
            </a:r>
            <a:endParaRPr lang="en" sz="2800" dirty="0">
              <a:solidFill>
                <a:schemeClr val="tx1"/>
              </a:solidFill>
              <a:latin typeface="Times New Roman" panose="02020603050405020304" pitchFamily="18" charset="0"/>
              <a:cs typeface="Times New Roman" panose="02020603050405020304" pitchFamily="18" charset="0"/>
            </a:endParaRPr>
          </a:p>
          <a:p>
            <a:pPr lvl="0" indent="-365760" algn="just">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Nhiều </a:t>
            </a:r>
            <a:r>
              <a:rPr lang="en-US" sz="2800" dirty="0" err="1">
                <a:solidFill>
                  <a:schemeClr val="tx1"/>
                </a:solidFill>
                <a:latin typeface="Times New Roman" panose="02020603050405020304" pitchFamily="18" charset="0"/>
                <a:cs typeface="Times New Roman" panose="02020603050405020304" pitchFamily="18" charset="0"/>
              </a:rPr>
              <a:t>đường</a:t>
            </a:r>
            <a:r>
              <a:rPr lang="en-US" sz="2800" dirty="0">
                <a:solidFill>
                  <a:schemeClr val="tx1"/>
                </a:solidFill>
                <a:latin typeface="Times New Roman" panose="02020603050405020304" pitchFamily="18" charset="0"/>
                <a:cs typeface="Times New Roman" panose="02020603050405020304" pitchFamily="18" charset="0"/>
              </a:rPr>
              <a:t> ở các thành phố </a:t>
            </a:r>
            <a:r>
              <a:rPr lang="en-US" sz="2800" dirty="0" err="1">
                <a:solidFill>
                  <a:schemeClr val="tx1"/>
                </a:solidFill>
                <a:latin typeface="Times New Roman" panose="02020603050405020304" pitchFamily="18" charset="0"/>
                <a:cs typeface="Times New Roman" panose="02020603050405020304" pitchFamily="18" charset="0"/>
              </a:rPr>
              <a:t>lớn</a:t>
            </a:r>
            <a:r>
              <a:rPr lang="en-US" sz="2800" dirty="0">
                <a:solidFill>
                  <a:schemeClr val="tx1"/>
                </a:solidFill>
                <a:latin typeface="Times New Roman" panose="02020603050405020304" pitchFamily="18" charset="0"/>
                <a:cs typeface="Times New Roman" panose="02020603050405020304" pitchFamily="18" charset="0"/>
              </a:rPr>
              <a:t> bị </a:t>
            </a:r>
            <a:r>
              <a:rPr lang="en-US" sz="2800" dirty="0" err="1">
                <a:solidFill>
                  <a:schemeClr val="tx1"/>
                </a:solidFill>
                <a:latin typeface="Times New Roman" panose="02020603050405020304" pitchFamily="18" charset="0"/>
                <a:cs typeface="Times New Roman" panose="02020603050405020304" pitchFamily="18" charset="0"/>
              </a:rPr>
              <a:t>ngập</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sâu</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sau</a:t>
            </a:r>
            <a:r>
              <a:rPr lang="en-US" sz="2800" dirty="0">
                <a:solidFill>
                  <a:schemeClr val="tx1"/>
                </a:solidFill>
                <a:latin typeface="Times New Roman" panose="02020603050405020304" pitchFamily="18" charset="0"/>
                <a:cs typeface="Times New Roman" panose="02020603050405020304" pitchFamily="18" charset="0"/>
              </a:rPr>
              <a:t> các </a:t>
            </a:r>
            <a:r>
              <a:rPr lang="en-US" sz="2800" dirty="0" err="1">
                <a:solidFill>
                  <a:schemeClr val="tx1"/>
                </a:solidFill>
                <a:latin typeface="Times New Roman" panose="02020603050405020304" pitchFamily="18" charset="0"/>
                <a:cs typeface="Times New Roman" panose="02020603050405020304" pitchFamily="18" charset="0"/>
              </a:rPr>
              <a:t>trận</a:t>
            </a:r>
            <a:r>
              <a:rPr lang="en-US" sz="2800" dirty="0">
                <a:solidFill>
                  <a:schemeClr val="tx1"/>
                </a:solidFill>
                <a:latin typeface="Times New Roman" panose="02020603050405020304" pitchFamily="18" charset="0"/>
                <a:cs typeface="Times New Roman" panose="02020603050405020304" pitchFamily="18" charset="0"/>
              </a:rPr>
              <a:t> mưa </a:t>
            </a:r>
            <a:r>
              <a:rPr lang="en-US" sz="2800" dirty="0" err="1">
                <a:solidFill>
                  <a:schemeClr val="tx1"/>
                </a:solidFill>
                <a:latin typeface="Times New Roman" panose="02020603050405020304" pitchFamily="18" charset="0"/>
                <a:cs typeface="Times New Roman" panose="02020603050405020304" pitchFamily="18" charset="0"/>
              </a:rPr>
              <a:t>lớn</a:t>
            </a:r>
            <a:r>
              <a:rPr lang="en-US" sz="2800" dirty="0">
                <a:solidFill>
                  <a:schemeClr val="tx1"/>
                </a:solidFill>
                <a:latin typeface="Times New Roman" panose="02020603050405020304" pitchFamily="18" charset="0"/>
                <a:cs typeface="Times New Roman" panose="02020603050405020304" pitchFamily="18" charset="0"/>
              </a:rPr>
              <a:t> hay </a:t>
            </a:r>
            <a:r>
              <a:rPr lang="en-US" sz="2800" dirty="0" err="1">
                <a:solidFill>
                  <a:schemeClr val="tx1"/>
                </a:solidFill>
                <a:latin typeface="Times New Roman" panose="02020603050405020304" pitchFamily="18" charset="0"/>
                <a:cs typeface="Times New Roman" panose="02020603050405020304" pitchFamily="18" charset="0"/>
              </a:rPr>
              <a:t>triều</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cường</a:t>
            </a:r>
            <a:endParaRPr lang="en" sz="2800" dirty="0">
              <a:solidFill>
                <a:schemeClr val="tx1"/>
              </a:solidFill>
              <a:latin typeface="Times New Roman" panose="02020603050405020304" pitchFamily="18" charset="0"/>
              <a:cs typeface="Times New Roman" panose="02020603050405020304" pitchFamily="18" charset="0"/>
            </a:endParaRPr>
          </a:p>
        </p:txBody>
      </p:sp>
      <p:pic>
        <p:nvPicPr>
          <p:cNvPr id="1026" name="Picture 2" descr="ÄÃ  Náºµng: mÆ°a lá»n kÃ©o dÃ i khiáº¿n háº§m chui, chung cÆ° ngáº­p náº·ng - áº£nh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51" y="1219461"/>
            <a:ext cx="4300551" cy="27899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á»c sá»ng cá»§a ngÆ°á»i SÃ i GÃ²n trong ngÃ y triá»u cÆ°á»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79" y="1220111"/>
            <a:ext cx="4593676" cy="27899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58537" y="4095060"/>
            <a:ext cx="2834430" cy="307777"/>
          </a:xfrm>
          <a:prstGeom prst="rect">
            <a:avLst/>
          </a:prstGeom>
          <a:noFill/>
        </p:spPr>
        <p:txBody>
          <a:bodyPr wrap="none" rtlCol="0">
            <a:spAutoFit/>
          </a:bodyPr>
          <a:lstStyle/>
          <a:p>
            <a:r>
              <a:rPr lang="en-US" i="1" dirty="0" smtClean="0">
                <a:solidFill>
                  <a:schemeClr val="tx1">
                    <a:lumMod val="85000"/>
                    <a:lumOff val="15000"/>
                  </a:schemeClr>
                </a:solidFill>
              </a:rPr>
              <a:t>Đà Nẵng </a:t>
            </a:r>
            <a:r>
              <a:rPr lang="en-US" i="1" dirty="0" err="1" smtClean="0">
                <a:solidFill>
                  <a:schemeClr val="tx1">
                    <a:lumMod val="85000"/>
                    <a:lumOff val="15000"/>
                  </a:schemeClr>
                </a:solidFill>
              </a:rPr>
              <a:t>ngập</a:t>
            </a:r>
            <a:r>
              <a:rPr lang="en-US" i="1" dirty="0" smtClean="0">
                <a:solidFill>
                  <a:schemeClr val="tx1">
                    <a:lumMod val="85000"/>
                    <a:lumOff val="15000"/>
                  </a:schemeClr>
                </a:solidFill>
              </a:rPr>
              <a:t> nặng </a:t>
            </a:r>
            <a:r>
              <a:rPr lang="en-US" i="1" dirty="0" err="1" smtClean="0">
                <a:solidFill>
                  <a:schemeClr val="tx1">
                    <a:lumMod val="85000"/>
                    <a:lumOff val="15000"/>
                  </a:schemeClr>
                </a:solidFill>
              </a:rPr>
              <a:t>sau</a:t>
            </a:r>
            <a:r>
              <a:rPr lang="en-US" i="1" dirty="0" smtClean="0">
                <a:solidFill>
                  <a:schemeClr val="tx1">
                    <a:lumMod val="85000"/>
                    <a:lumOff val="15000"/>
                  </a:schemeClr>
                </a:solidFill>
              </a:rPr>
              <a:t> mưa </a:t>
            </a:r>
            <a:r>
              <a:rPr lang="en-US" i="1" dirty="0" err="1" smtClean="0">
                <a:solidFill>
                  <a:schemeClr val="tx1">
                    <a:lumMod val="85000"/>
                    <a:lumOff val="15000"/>
                  </a:schemeClr>
                </a:solidFill>
              </a:rPr>
              <a:t>lớn</a:t>
            </a:r>
            <a:endParaRPr lang="en-US" i="1" dirty="0">
              <a:solidFill>
                <a:schemeClr val="tx1">
                  <a:lumMod val="85000"/>
                  <a:lumOff val="15000"/>
                </a:schemeClr>
              </a:solidFill>
            </a:endParaRPr>
          </a:p>
        </p:txBody>
      </p:sp>
      <p:sp>
        <p:nvSpPr>
          <p:cNvPr id="8" name="TextBox 7"/>
          <p:cNvSpPr txBox="1"/>
          <p:nvPr/>
        </p:nvSpPr>
        <p:spPr>
          <a:xfrm>
            <a:off x="421509" y="4095061"/>
            <a:ext cx="4469493" cy="307777"/>
          </a:xfrm>
          <a:prstGeom prst="rect">
            <a:avLst/>
          </a:prstGeom>
          <a:noFill/>
        </p:spPr>
        <p:txBody>
          <a:bodyPr wrap="none" rtlCol="0">
            <a:spAutoFit/>
          </a:bodyPr>
          <a:lstStyle/>
          <a:p>
            <a:r>
              <a:rPr lang="vi-VN" i="1" dirty="0">
                <a:solidFill>
                  <a:schemeClr val="tx1">
                    <a:lumMod val="85000"/>
                    <a:lumOff val="15000"/>
                  </a:schemeClr>
                </a:solidFill>
              </a:rPr>
              <a:t>Cuộc sống của người Sài Gòn trong ngày triều cường</a:t>
            </a:r>
          </a:p>
        </p:txBody>
      </p:sp>
      <p:sp>
        <p:nvSpPr>
          <p:cNvPr id="9" name="Content Placeholder 2"/>
          <p:cNvSpPr>
            <a:spLocks noGrp="1"/>
          </p:cNvSpPr>
          <p:nvPr/>
        </p:nvSpPr>
        <p:spPr>
          <a:xfrm>
            <a:off x="3423865" y="570542"/>
            <a:ext cx="2300569" cy="7502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600" dirty="0" err="1" smtClean="0">
                <a:latin typeface="Calibri" panose="020F0502020204030204" pitchFamily="34" charset="0"/>
                <a:cs typeface="Calibri" panose="020F0502020204030204" pitchFamily="34" charset="0"/>
              </a:rPr>
              <a:t>Bối</a:t>
            </a:r>
            <a:r>
              <a:rPr lang="en-US" sz="3600" dirty="0" smtClean="0">
                <a:latin typeface="Calibri" panose="020F0502020204030204" pitchFamily="34" charset="0"/>
                <a:cs typeface="Calibri" panose="020F0502020204030204" pitchFamily="34" charset="0"/>
              </a:rPr>
              <a:t> </a:t>
            </a:r>
            <a:r>
              <a:rPr lang="en-US" sz="3600" dirty="0" err="1" smtClean="0">
                <a:latin typeface="Calibri" panose="020F0502020204030204" pitchFamily="34" charset="0"/>
                <a:cs typeface="Calibri" panose="020F0502020204030204" pitchFamily="34" charset="0"/>
              </a:rPr>
              <a:t>cảnh</a:t>
            </a:r>
            <a:endParaRPr lang="en-US" sz="2800" dirty="0" smtClean="0">
              <a:latin typeface="Calibri" panose="020F0502020204030204" pitchFamily="34" charset="0"/>
              <a:cs typeface="Calibri" panose="020F0502020204030204"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500"/>
                                        <p:tgtEl>
                                          <p:spTgt spid="10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fade">
                                      <p:cBhvr>
                                        <p:cTn id="18" dur="500"/>
                                        <p:tgtEl>
                                          <p:spTgt spid="48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026"/>
                                        </p:tgtEl>
                                      </p:cBhvr>
                                    </p:animEffect>
                                    <p:set>
                                      <p:cBhvr>
                                        <p:cTn id="23" dur="1" fill="hold">
                                          <p:stCondLst>
                                            <p:cond delay="499"/>
                                          </p:stCondLst>
                                        </p:cTn>
                                        <p:tgtEl>
                                          <p:spTgt spid="102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486">
                                            <p:txEl>
                                              <p:pRg st="1" end="1"/>
                                            </p:txEl>
                                          </p:spTgt>
                                        </p:tgtEl>
                                        <p:attrNameLst>
                                          <p:attrName>style.visibility</p:attrName>
                                        </p:attrNameLst>
                                      </p:cBhvr>
                                      <p:to>
                                        <p:strVal val="visible"/>
                                      </p:to>
                                    </p:set>
                                    <p:animEffect transition="in" filter="fade">
                                      <p:cBhvr>
                                        <p:cTn id="37" dur="500"/>
                                        <p:tgtEl>
                                          <p:spTgt spid="4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 grpId="0" uiExpand="1" build="p"/>
      <p:bldP spid="3" grpId="0"/>
      <p:bldP spid="3" grpId="1"/>
      <p:bldP spid="8" grpId="0" uiExpand="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1"/>
            <a:ext cx="6996600" cy="701571"/>
          </a:xfrm>
          <a:prstGeom prst="rect">
            <a:avLst/>
          </a:prstGeom>
        </p:spPr>
        <p:txBody>
          <a:bodyPr lIns="91425" tIns="91425" rIns="91425" bIns="91425" anchor="b" anchorCtr="0">
            <a:noAutofit/>
          </a:bodyPr>
          <a:lstStyle/>
          <a:p>
            <a:pPr lvl="0"/>
            <a:r>
              <a:rPr lang="en-US" sz="3200" dirty="0">
                <a:latin typeface="Source Sans Pro" panose="020B0604020202020204" charset="0"/>
              </a:rPr>
              <a:t>Giới </a:t>
            </a:r>
            <a:r>
              <a:rPr lang="en-US" sz="3200" dirty="0" err="1">
                <a:latin typeface="Source Sans Pro" panose="020B0604020202020204" charset="0"/>
              </a:rPr>
              <a:t>thiệu</a:t>
            </a:r>
            <a:r>
              <a:rPr lang="en-US" sz="3200" dirty="0">
                <a:latin typeface="Source Sans Pro" panose="020B0604020202020204" charset="0"/>
              </a:rPr>
              <a:t> đề </a:t>
            </a:r>
            <a:r>
              <a:rPr lang="en-US" sz="3200" dirty="0" smtClean="0">
                <a:latin typeface="Source Sans Pro" panose="020B0604020202020204" charset="0"/>
              </a:rPr>
              <a:t>tài</a:t>
            </a:r>
            <a:endParaRPr lang="en" sz="3200" dirty="0">
              <a:solidFill>
                <a:srgbClr val="3C78D8"/>
              </a:solidFill>
            </a:endParaRPr>
          </a:p>
        </p:txBody>
      </p:sp>
      <p:sp>
        <p:nvSpPr>
          <p:cNvPr id="486" name="Shape 486"/>
          <p:cNvSpPr txBox="1">
            <a:spLocks noGrp="1"/>
          </p:cNvSpPr>
          <p:nvPr>
            <p:ph type="body" idx="1"/>
          </p:nvPr>
        </p:nvSpPr>
        <p:spPr>
          <a:xfrm>
            <a:off x="667820" y="1076352"/>
            <a:ext cx="7569016" cy="2707603"/>
          </a:xfrm>
          <a:prstGeom prst="rect">
            <a:avLst/>
          </a:prstGeom>
        </p:spPr>
        <p:txBody>
          <a:bodyPr lIns="91425" tIns="91425" rIns="91425" bIns="91425" anchor="t" anchorCtr="0">
            <a:noAutofit/>
          </a:bodyPr>
          <a:lstStyle/>
          <a:p>
            <a:pPr lvl="0" indent="-365760" algn="just">
              <a:buFont typeface="Arial" panose="020B0604020202020204" pitchFamily="34" charset="0"/>
              <a:buChar char="•"/>
            </a:pPr>
            <a:r>
              <a:rPr lang="vi-VN" sz="2800" dirty="0" smtClean="0">
                <a:solidFill>
                  <a:schemeClr val="tx1"/>
                </a:solidFill>
                <a:latin typeface="+mj-lt"/>
              </a:rPr>
              <a:t>Hiển thị </a:t>
            </a:r>
            <a:r>
              <a:rPr lang="en-US" sz="2800" dirty="0" err="1" smtClean="0">
                <a:solidFill>
                  <a:schemeClr val="tx1"/>
                </a:solidFill>
                <a:latin typeface="Times New Roman" panose="02020603050405020304" pitchFamily="18" charset="0"/>
                <a:cs typeface="Times New Roman" panose="02020603050405020304" pitchFamily="18" charset="0"/>
              </a:rPr>
              <a:t>trực</a:t>
            </a:r>
            <a:r>
              <a:rPr lang="vi-VN" sz="2800" dirty="0" smtClean="0">
                <a:solidFill>
                  <a:schemeClr val="tx1"/>
                </a:solidFill>
                <a:latin typeface="+mj-lt"/>
              </a:rPr>
              <a:t> </a:t>
            </a:r>
            <a:r>
              <a:rPr lang="vi-VN" sz="2800" dirty="0" smtClean="0">
                <a:solidFill>
                  <a:schemeClr val="tx1"/>
                </a:solidFill>
                <a:latin typeface="+mj-lt"/>
              </a:rPr>
              <a:t>quan tình hình mức nước hiện tại ở các địa điểm có đặt cảm biế</a:t>
            </a:r>
            <a:r>
              <a:rPr lang="en-US" sz="2800" dirty="0" smtClean="0">
                <a:solidFill>
                  <a:schemeClr val="tx1"/>
                </a:solidFill>
                <a:latin typeface="Times New Roman" panose="02020603050405020304" pitchFamily="18" charset="0"/>
                <a:cs typeface="Times New Roman" panose="02020603050405020304" pitchFamily="18" charset="0"/>
              </a:rPr>
              <a:t>n</a:t>
            </a:r>
            <a:r>
              <a:rPr lang="vi-VN" sz="2800" dirty="0" smtClean="0">
                <a:solidFill>
                  <a:schemeClr val="tx1"/>
                </a:solidFill>
                <a:latin typeface="+mj-lt"/>
              </a:rPr>
              <a:t>.</a:t>
            </a:r>
            <a:endParaRPr lang="en" sz="2800" dirty="0" smtClean="0">
              <a:solidFill>
                <a:schemeClr val="tx1"/>
              </a:solidFill>
              <a:latin typeface="+mj-lt"/>
            </a:endParaRPr>
          </a:p>
          <a:p>
            <a:pPr lvl="0" indent="-365760" algn="just">
              <a:buFont typeface="Arial" panose="020B0604020202020204" pitchFamily="34" charset="0"/>
              <a:buChar char="•"/>
            </a:pPr>
            <a:r>
              <a:rPr lang="vi-VN" sz="2800" dirty="0" smtClean="0">
                <a:solidFill>
                  <a:schemeClr val="tx1"/>
                </a:solidFill>
                <a:latin typeface="+mj-lt"/>
              </a:rPr>
              <a:t>Cảnh báo tức thời khi có dữ liệu mực mước vượt quá mức cho phép</a:t>
            </a:r>
            <a:r>
              <a:rPr lang="en-US" sz="2800" dirty="0" smtClean="0">
                <a:solidFill>
                  <a:schemeClr val="tx1"/>
                </a:solidFill>
                <a:latin typeface="+mj-lt"/>
              </a:rPr>
              <a:t>.</a:t>
            </a:r>
          </a:p>
          <a:p>
            <a:pPr lvl="0" indent="-365760" algn="just">
              <a:buFont typeface="Arial" panose="020B0604020202020204" pitchFamily="34" charset="0"/>
              <a:buChar char="•"/>
            </a:pPr>
            <a:r>
              <a:rPr lang="vi-VN" sz="2800" dirty="0" smtClean="0">
                <a:solidFill>
                  <a:schemeClr val="tx1"/>
                </a:solidFill>
                <a:latin typeface="+mj-lt"/>
              </a:rPr>
              <a:t>Hỗ trợ quá trình điều tiết nguồn nước, giúp giảm đến tối thiểu các tình trạng ngập lụt cục bộ</a:t>
            </a:r>
            <a:r>
              <a:rPr lang="en-US" sz="2800" dirty="0" smtClean="0">
                <a:solidFill>
                  <a:schemeClr val="tx1"/>
                </a:solidFill>
                <a:latin typeface="+mj-lt"/>
              </a:rPr>
              <a:t>.</a:t>
            </a:r>
          </a:p>
        </p:txBody>
      </p:sp>
      <p:sp>
        <p:nvSpPr>
          <p:cNvPr id="10" name="Content Placeholder 2"/>
          <p:cNvSpPr>
            <a:spLocks noGrp="1"/>
          </p:cNvSpPr>
          <p:nvPr/>
        </p:nvSpPr>
        <p:spPr>
          <a:xfrm>
            <a:off x="3121642" y="566820"/>
            <a:ext cx="2905016" cy="75027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smtClean="0">
                <a:latin typeface="Calibri" panose="020F0502020204030204" pitchFamily="34" charset="0"/>
                <a:cs typeface="Calibri" panose="020F0502020204030204" pitchFamily="34" charset="0"/>
              </a:rPr>
              <a:t>Mục </a:t>
            </a:r>
            <a:r>
              <a:rPr lang="en-US" sz="3200" dirty="0" err="1" smtClean="0">
                <a:latin typeface="Calibri" panose="020F0502020204030204" pitchFamily="34" charset="0"/>
                <a:cs typeface="Calibri" panose="020F0502020204030204" pitchFamily="34" charset="0"/>
              </a:rPr>
              <a:t>tiêu</a:t>
            </a:r>
            <a:r>
              <a:rPr lang="en-US" sz="3200" dirty="0" smtClean="0">
                <a:latin typeface="Calibri" panose="020F0502020204030204" pitchFamily="34" charset="0"/>
                <a:cs typeface="Calibri" panose="020F0502020204030204" pitchFamily="34" charset="0"/>
              </a:rPr>
              <a:t> đề tài</a:t>
            </a:r>
            <a:endParaRPr lang="en-US" sz="2800" dirty="0" smtClean="0">
              <a:latin typeface="Calibri" panose="020F0502020204030204" pitchFamily="34" charset="0"/>
              <a:cs typeface="Calibri" panose="020F0502020204030204" pitchFamily="34" charset="0"/>
            </a:endParaRPr>
          </a:p>
        </p:txBody>
      </p:sp>
      <p:sp>
        <p:nvSpPr>
          <p:cNvPr id="2" name="Rectangle 1"/>
          <p:cNvSpPr/>
          <p:nvPr/>
        </p:nvSpPr>
        <p:spPr>
          <a:xfrm>
            <a:off x="667820" y="3783955"/>
            <a:ext cx="8354989" cy="954107"/>
          </a:xfrm>
          <a:prstGeom prst="rect">
            <a:avLst/>
          </a:prstGeom>
        </p:spPr>
        <p:txBody>
          <a:bodyPr wrap="square">
            <a:spAutoFit/>
          </a:bodyPr>
          <a:lstStyle/>
          <a:p>
            <a:r>
              <a:rPr lang="en-US" sz="2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800" dirty="0" err="1" smtClean="0">
                <a:latin typeface="Times New Roman" panose="02020603050405020304" pitchFamily="18" charset="0"/>
                <a:cs typeface="Times New Roman" panose="02020603050405020304" pitchFamily="18" charset="0"/>
              </a:rPr>
              <a:t>Ứng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IoT</a:t>
            </a:r>
            <a:r>
              <a:rPr lang="en-US" sz="2800" dirty="0" smtClean="0">
                <a:latin typeface="Times New Roman" panose="02020603050405020304" pitchFamily="18" charset="0"/>
                <a:cs typeface="Times New Roman" panose="02020603050405020304" pitchFamily="18" charset="0"/>
              </a:rPr>
              <a:t> xây dựng </a:t>
            </a:r>
            <a:r>
              <a:rPr lang="en-US" sz="2800" dirty="0" err="1" smtClean="0">
                <a:latin typeface="Times New Roman" panose="02020603050405020304" pitchFamily="18" charset="0"/>
                <a:cs typeface="Times New Roman" panose="02020603050405020304" pitchFamily="18" charset="0"/>
              </a:rPr>
              <a:t>hệ</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thống</a:t>
            </a:r>
            <a:r>
              <a:rPr lang="en-US" sz="2800" dirty="0" smtClean="0">
                <a:latin typeface="Times New Roman" panose="02020603050405020304" pitchFamily="18" charset="0"/>
                <a:cs typeface="Times New Roman" panose="02020603050405020304" pitchFamily="18" charset="0"/>
              </a:rPr>
              <a:t> giám </a:t>
            </a:r>
            <a:r>
              <a:rPr lang="en-US" sz="2800" dirty="0" err="1" smtClean="0">
                <a:latin typeface="Times New Roman" panose="02020603050405020304" pitchFamily="18" charset="0"/>
                <a:cs typeface="Times New Roman" panose="02020603050405020304" pitchFamily="18" charset="0"/>
              </a:rPr>
              <a:t>sát</a:t>
            </a:r>
            <a:r>
              <a:rPr lang="en-US" sz="2800" dirty="0" smtClean="0">
                <a:latin typeface="Times New Roman" panose="02020603050405020304" pitchFamily="18" charset="0"/>
                <a:cs typeface="Times New Roman" panose="02020603050405020304" pitchFamily="18" charset="0"/>
              </a:rPr>
              <a:t> và </a:t>
            </a:r>
            <a:r>
              <a:rPr lang="en-US" sz="2800" dirty="0" err="1" smtClean="0">
                <a:latin typeface="Times New Roman" panose="02020603050405020304" pitchFamily="18" charset="0"/>
                <a:cs typeface="Times New Roman" panose="02020603050405020304" pitchFamily="18" charset="0"/>
              </a:rPr>
              <a:t>cảnh</a:t>
            </a:r>
            <a:r>
              <a:rPr lang="en-US" sz="2800" dirty="0" smtClean="0">
                <a:latin typeface="Times New Roman" panose="02020603050405020304" pitchFamily="18" charset="0"/>
                <a:cs typeface="Times New Roman" panose="02020603050405020304" pitchFamily="18" charset="0"/>
              </a:rPr>
              <a:t> báo </a:t>
            </a:r>
            <a:r>
              <a:rPr lang="en-US" sz="2800" dirty="0" err="1" smtClean="0">
                <a:latin typeface="Times New Roman" panose="02020603050405020304" pitchFamily="18" charset="0"/>
                <a:cs typeface="Times New Roman" panose="02020603050405020304" pitchFamily="18" charset="0"/>
              </a:rPr>
              <a:t>ngập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lụt</a:t>
            </a:r>
            <a:r>
              <a:rPr lang="en-US" sz="2800" dirty="0" smtClean="0">
                <a:latin typeface="Times New Roman" panose="02020603050405020304" pitchFamily="18" charset="0"/>
                <a:cs typeface="Times New Roman" panose="02020603050405020304" pitchFamily="18" charset="0"/>
              </a:rPr>
              <a:t> tại thành phố Đà Nẵng</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5901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86">
                                            <p:txEl>
                                              <p:pRg st="0" end="0"/>
                                            </p:txEl>
                                          </p:spTgt>
                                        </p:tgtEl>
                                        <p:attrNameLst>
                                          <p:attrName>style.visibility</p:attrName>
                                        </p:attrNameLst>
                                      </p:cBhvr>
                                      <p:to>
                                        <p:strVal val="visible"/>
                                      </p:to>
                                    </p:set>
                                    <p:animEffect transition="in" filter="wipe(down)">
                                      <p:cBhvr>
                                        <p:cTn id="15" dur="500"/>
                                        <p:tgtEl>
                                          <p:spTgt spid="486">
                                            <p:txEl>
                                              <p:pRg st="0" end="0"/>
                                            </p:txEl>
                                          </p:spTgt>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86">
                                            <p:txEl>
                                              <p:pRg st="1" end="1"/>
                                            </p:txEl>
                                          </p:spTgt>
                                        </p:tgtEl>
                                        <p:attrNameLst>
                                          <p:attrName>style.visibility</p:attrName>
                                        </p:attrNameLst>
                                      </p:cBhvr>
                                      <p:to>
                                        <p:strVal val="visible"/>
                                      </p:to>
                                    </p:set>
                                    <p:animEffect transition="in" filter="wipe(down)">
                                      <p:cBhvr>
                                        <p:cTn id="19" dur="500"/>
                                        <p:tgtEl>
                                          <p:spTgt spid="486">
                                            <p:txEl>
                                              <p:pRg st="1" end="1"/>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86">
                                            <p:txEl>
                                              <p:pRg st="2" end="2"/>
                                            </p:txEl>
                                          </p:spTgt>
                                        </p:tgtEl>
                                        <p:attrNameLst>
                                          <p:attrName>style.visibility</p:attrName>
                                        </p:attrNameLst>
                                      </p:cBhvr>
                                      <p:to>
                                        <p:strVal val="visible"/>
                                      </p:to>
                                    </p:set>
                                    <p:animEffect transition="in" filter="wipe(down)">
                                      <p:cBhvr>
                                        <p:cTn id="23" dur="500"/>
                                        <p:tgtEl>
                                          <p:spTgt spid="48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1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ctrTitle"/>
          </p:nvPr>
        </p:nvSpPr>
        <p:spPr>
          <a:xfrm>
            <a:off x="2309350" y="3393469"/>
            <a:ext cx="5214599" cy="1159799"/>
          </a:xfrm>
          <a:prstGeom prst="rect">
            <a:avLst/>
          </a:prstGeom>
        </p:spPr>
        <p:txBody>
          <a:bodyPr lIns="91425" tIns="91425" rIns="91425" bIns="91425" anchor="b" anchorCtr="0">
            <a:noAutofit/>
          </a:bodyPr>
          <a:lstStyle/>
          <a:p>
            <a:r>
              <a:rPr lang="vi-VN" sz="4400" dirty="0">
                <a:latin typeface="Source Sans Pro" panose="020B0604020202020204" charset="0"/>
              </a:rPr>
              <a:t>Cơ </a:t>
            </a:r>
            <a:r>
              <a:rPr lang="vi-VN" sz="4400" dirty="0" smtClean="0">
                <a:latin typeface="Source Sans Pro" panose="020B0604020202020204" charset="0"/>
              </a:rPr>
              <a:t>sở</a:t>
            </a:r>
            <a:r>
              <a:rPr lang="en-US" sz="4400" dirty="0" smtClean="0">
                <a:latin typeface="Source Sans Pro" panose="020B0604020202020204" charset="0"/>
              </a:rPr>
              <a:t> </a:t>
            </a:r>
            <a:r>
              <a:rPr lang="vi-VN" sz="4400" dirty="0" smtClean="0">
                <a:latin typeface="Source Sans Pro" panose="020B0604020202020204" charset="0"/>
              </a:rPr>
              <a:t>lý thuyết</a:t>
            </a:r>
            <a:endParaRPr lang="en-US" sz="2800" dirty="0">
              <a:latin typeface="Source Sans Pro" panose="020B0604020202020204" charset="0"/>
            </a:endParaRPr>
          </a:p>
        </p:txBody>
      </p:sp>
      <p:sp>
        <p:nvSpPr>
          <p:cNvPr id="475" name="Shape 475"/>
          <p:cNvSpPr txBox="1"/>
          <p:nvPr/>
        </p:nvSpPr>
        <p:spPr>
          <a:xfrm>
            <a:off x="7416725" y="3661925"/>
            <a:ext cx="1760399" cy="1204800"/>
          </a:xfrm>
          <a:prstGeom prst="rect">
            <a:avLst/>
          </a:prstGeom>
          <a:noFill/>
          <a:ln>
            <a:noFill/>
          </a:ln>
        </p:spPr>
        <p:txBody>
          <a:bodyPr lIns="91425" tIns="91425" rIns="91425" bIns="91425" anchor="b" anchorCtr="0">
            <a:noAutofit/>
          </a:bodyPr>
          <a:lstStyle/>
          <a:p>
            <a:pPr lvl="0" algn="ctr" rtl="0">
              <a:spcBef>
                <a:spcPts val="0"/>
              </a:spcBef>
              <a:buNone/>
            </a:pPr>
            <a:r>
              <a:rPr lang="en" sz="12000" b="1" dirty="0" smtClean="0">
                <a:solidFill>
                  <a:srgbClr val="3C78D8"/>
                </a:solidFill>
                <a:latin typeface="Oswald"/>
                <a:ea typeface="Oswald"/>
                <a:cs typeface="Oswald"/>
                <a:sym typeface="Oswald"/>
              </a:rPr>
              <a:t>2</a:t>
            </a:r>
            <a:endParaRPr lang="en" sz="12000" b="1" dirty="0">
              <a:solidFill>
                <a:srgbClr val="3C78D8"/>
              </a:solidFill>
              <a:latin typeface="Oswald"/>
              <a:ea typeface="Oswald"/>
              <a:cs typeface="Oswald"/>
              <a:sym typeface="Oswald"/>
            </a:endParaRPr>
          </a:p>
        </p:txBody>
      </p:sp>
      <p:grpSp>
        <p:nvGrpSpPr>
          <p:cNvPr id="5" name="Group 4"/>
          <p:cNvGrpSpPr/>
          <p:nvPr/>
        </p:nvGrpSpPr>
        <p:grpSpPr>
          <a:xfrm>
            <a:off x="643590" y="1391205"/>
            <a:ext cx="1280160" cy="1069848"/>
            <a:chOff x="7098709" y="3095614"/>
            <a:chExt cx="1502718" cy="1252728"/>
          </a:xfrm>
        </p:grpSpPr>
        <p:sp>
          <p:nvSpPr>
            <p:cNvPr id="6" name="Shape 537"/>
            <p:cNvSpPr/>
            <p:nvPr/>
          </p:nvSpPr>
          <p:spPr>
            <a:xfrm rot="5400000">
              <a:off x="7233228" y="3095614"/>
              <a:ext cx="1252728" cy="1252728"/>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pic>
          <p:nvPicPr>
            <p:cNvPr id="7" name="Picture 4" descr="Káº¿t quáº£ hÃ¬nh áº£nh cho icon ide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709" y="3125266"/>
              <a:ext cx="1502718" cy="11971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1923750" y="1208325"/>
            <a:ext cx="1252728" cy="1252728"/>
            <a:chOff x="8585568" y="2654235"/>
            <a:chExt cx="1709928" cy="1709928"/>
          </a:xfrm>
        </p:grpSpPr>
        <p:sp>
          <p:nvSpPr>
            <p:cNvPr id="9" name="Shape 539"/>
            <p:cNvSpPr/>
            <p:nvPr/>
          </p:nvSpPr>
          <p:spPr>
            <a:xfrm rot="10800000">
              <a:off x="8585568" y="2654235"/>
              <a:ext cx="1709928" cy="1709928"/>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dirty="0"/>
            </a:p>
          </p:txBody>
        </p:sp>
        <p:pic>
          <p:nvPicPr>
            <p:cNvPr id="10" name="Picture 6" descr="Káº¿t quáº£ hÃ¬nh áº£nh cho icon technolog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530" y="2748097"/>
              <a:ext cx="1532001" cy="1532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923750" y="2561408"/>
            <a:ext cx="1435608" cy="1435608"/>
            <a:chOff x="8584309" y="4462614"/>
            <a:chExt cx="1709928" cy="1709928"/>
          </a:xfrm>
        </p:grpSpPr>
        <p:sp>
          <p:nvSpPr>
            <p:cNvPr id="15" name="Shape 540"/>
            <p:cNvSpPr/>
            <p:nvPr/>
          </p:nvSpPr>
          <p:spPr>
            <a:xfrm flipH="1">
              <a:off x="8584309" y="4462614"/>
              <a:ext cx="1709928" cy="1709928"/>
            </a:xfrm>
            <a:prstGeom prst="teardrop">
              <a:avLst>
                <a:gd name="adj" fmla="val 100000"/>
              </a:avLst>
            </a:prstGeom>
            <a:solidFill>
              <a:schemeClr val="accent2">
                <a:lumMod val="60000"/>
                <a:lumOff val="40000"/>
              </a:schemeClr>
            </a:solidFill>
            <a:ln>
              <a:noFill/>
            </a:ln>
          </p:spPr>
          <p:txBody>
            <a:bodyPr lIns="91425" tIns="91425" rIns="91425" bIns="91425" anchor="ctr" anchorCtr="0">
              <a:noAutofit/>
            </a:bodyPr>
            <a:lstStyle/>
            <a:p>
              <a:pPr lvl="0">
                <a:spcBef>
                  <a:spcPts val="0"/>
                </a:spcBef>
                <a:buNone/>
              </a:pPr>
              <a:endParaRPr/>
            </a:p>
          </p:txBody>
        </p:sp>
        <p:pic>
          <p:nvPicPr>
            <p:cNvPr id="16" name="Picture 20" descr="Káº¿t quáº£ hÃ¬nh áº£nh cho icon deplo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23" y="4633540"/>
              <a:ext cx="1368073" cy="13680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115470" y="2561408"/>
            <a:ext cx="1709928" cy="1709928"/>
            <a:chOff x="6776029" y="4462613"/>
            <a:chExt cx="1709928" cy="1709928"/>
          </a:xfrm>
        </p:grpSpPr>
        <p:sp>
          <p:nvSpPr>
            <p:cNvPr id="21" name="Shape 538"/>
            <p:cNvSpPr/>
            <p:nvPr/>
          </p:nvSpPr>
          <p:spPr>
            <a:xfrm rot="5400000" flipH="1">
              <a:off x="6776029" y="4462613"/>
              <a:ext cx="1709928" cy="1709928"/>
            </a:xfrm>
            <a:prstGeom prst="teardrop">
              <a:avLst>
                <a:gd name="adj" fmla="val 100000"/>
              </a:avLst>
            </a:prstGeom>
            <a:solidFill>
              <a:srgbClr val="3C78D8"/>
            </a:solidFill>
            <a:ln>
              <a:noFill/>
            </a:ln>
          </p:spPr>
          <p:txBody>
            <a:bodyPr lIns="91425" tIns="91425" rIns="91425" bIns="91425" anchor="ctr" anchorCtr="0">
              <a:noAutofit/>
            </a:bodyPr>
            <a:lstStyle/>
            <a:p>
              <a:pPr lvl="0">
                <a:spcBef>
                  <a:spcPts val="0"/>
                </a:spcBef>
                <a:buNone/>
              </a:pPr>
              <a:endParaRPr/>
            </a:p>
          </p:txBody>
        </p:sp>
        <p:pic>
          <p:nvPicPr>
            <p:cNvPr id="22" name="Picture 8" descr="Káº¿t quáº£ hÃ¬nh áº£nh cho icon syste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2495" y="4688742"/>
              <a:ext cx="1302579" cy="12244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7645858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634666"/>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3" name="Rectangle 2"/>
          <p:cNvSpPr/>
          <p:nvPr/>
        </p:nvSpPr>
        <p:spPr>
          <a:xfrm>
            <a:off x="380144" y="727133"/>
            <a:ext cx="8393986" cy="369075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tx1"/>
                </a:solidFill>
                <a:latin typeface="Times New Roman" panose="02020603050405020304" pitchFamily="18" charset="0"/>
                <a:cs typeface="Times New Roman" panose="02020603050405020304" pitchFamily="18" charset="0"/>
              </a:rPr>
              <a:t>MicroService</a:t>
            </a:r>
            <a:r>
              <a:rPr lang="en-US" sz="2400" dirty="0" smtClean="0">
                <a:solidFill>
                  <a:schemeClr val="tx1"/>
                </a:solidFill>
                <a:latin typeface="Times New Roman" panose="02020603050405020304" pitchFamily="18" charset="0"/>
                <a:cs typeface="Times New Roman" panose="02020603050405020304" pitchFamily="18" charset="0"/>
              </a:rPr>
              <a:t> </a:t>
            </a:r>
          </a:p>
          <a:p>
            <a:pPr algn="ctr"/>
            <a:endParaRPr lang="en-US" sz="2400" dirty="0">
              <a:solidFill>
                <a:schemeClr val="tx1"/>
              </a:solidFill>
              <a:latin typeface="Times New Roman" panose="02020603050405020304" pitchFamily="18" charset="0"/>
              <a:cs typeface="Times New Roman" panose="02020603050405020304" pitchFamily="18" charset="0"/>
            </a:endParaRPr>
          </a:p>
          <a:p>
            <a:pPr algn="ctr"/>
            <a:endParaRPr lang="en-US" sz="2400" dirty="0" smtClean="0">
              <a:solidFill>
                <a:schemeClr val="tx1"/>
              </a:solidFill>
              <a:latin typeface="Times New Roman" panose="02020603050405020304" pitchFamily="18" charset="0"/>
              <a:cs typeface="Times New Roman" panose="02020603050405020304" pitchFamily="18" charset="0"/>
            </a:endParaRPr>
          </a:p>
          <a:p>
            <a:pPr algn="ctr"/>
            <a:endParaRPr lang="en-US" sz="2400" dirty="0">
              <a:solidFill>
                <a:schemeClr val="tx1"/>
              </a:solidFill>
              <a:latin typeface="Times New Roman" panose="02020603050405020304" pitchFamily="18" charset="0"/>
              <a:cs typeface="Times New Roman" panose="02020603050405020304" pitchFamily="18" charset="0"/>
            </a:endParaRPr>
          </a:p>
          <a:p>
            <a:pPr algn="ctr"/>
            <a:endParaRPr lang="en-US" sz="2400" dirty="0" smtClean="0">
              <a:solidFill>
                <a:schemeClr val="tx1"/>
              </a:solidFill>
              <a:latin typeface="Times New Roman" panose="02020603050405020304" pitchFamily="18" charset="0"/>
              <a:cs typeface="Times New Roman" panose="02020603050405020304" pitchFamily="18" charset="0"/>
            </a:endParaRPr>
          </a:p>
          <a:p>
            <a:pPr algn="ctr"/>
            <a:endParaRPr lang="en-US" sz="2400" dirty="0">
              <a:solidFill>
                <a:schemeClr val="tx1"/>
              </a:solidFill>
              <a:latin typeface="Times New Roman" panose="02020603050405020304" pitchFamily="18" charset="0"/>
              <a:cs typeface="Times New Roman" panose="02020603050405020304" pitchFamily="18" charset="0"/>
            </a:endParaRPr>
          </a:p>
          <a:p>
            <a:pPr algn="ctr"/>
            <a:endParaRPr lang="en-US" sz="2400" dirty="0" smtClean="0">
              <a:solidFill>
                <a:schemeClr val="tx1"/>
              </a:solidFill>
              <a:latin typeface="Times New Roman" panose="02020603050405020304" pitchFamily="18" charset="0"/>
              <a:cs typeface="Times New Roman" panose="02020603050405020304" pitchFamily="18" charset="0"/>
            </a:endParaRPr>
          </a:p>
          <a:p>
            <a:pPr algn="ctr"/>
            <a:endParaRPr lang="en-US" sz="2400" dirty="0">
              <a:solidFill>
                <a:schemeClr val="tx1"/>
              </a:solidFill>
              <a:latin typeface="Times New Roman" panose="02020603050405020304" pitchFamily="18" charset="0"/>
              <a:cs typeface="Times New Roman" panose="02020603050405020304" pitchFamily="18" charset="0"/>
            </a:endParaRPr>
          </a:p>
          <a:p>
            <a:pPr algn="ctr"/>
            <a:endParaRPr lang="en-US" sz="2400" dirty="0" smtClean="0">
              <a:solidFill>
                <a:schemeClr val="tx1"/>
              </a:solidFill>
              <a:latin typeface="Times New Roman" panose="02020603050405020304" pitchFamily="18" charset="0"/>
              <a:cs typeface="Times New Roman" panose="02020603050405020304" pitchFamily="18" charset="0"/>
            </a:endParaRPr>
          </a:p>
        </p:txBody>
      </p:sp>
      <p:sp>
        <p:nvSpPr>
          <p:cNvPr id="8" name="Rectangle 7"/>
          <p:cNvSpPr/>
          <p:nvPr/>
        </p:nvSpPr>
        <p:spPr>
          <a:xfrm>
            <a:off x="532544" y="1438382"/>
            <a:ext cx="3905892" cy="13133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39995" y="1541124"/>
            <a:ext cx="1815529" cy="11096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PostgreSQL</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2539215" y="1541124"/>
            <a:ext cx="1815529" cy="110960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tx1"/>
                </a:solidFill>
                <a:latin typeface="Times New Roman" panose="02020603050405020304" pitchFamily="18" charset="0"/>
                <a:cs typeface="Times New Roman" panose="02020603050405020304" pitchFamily="18" charset="0"/>
              </a:rPr>
              <a:t>GeoServer</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532544" y="2897312"/>
            <a:ext cx="3905892" cy="132567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39995" y="3000054"/>
            <a:ext cx="1815529" cy="1121904"/>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MongoDB</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2539215" y="3000054"/>
            <a:ext cx="1815529" cy="1121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Times New Roman" panose="02020603050405020304" pitchFamily="18" charset="0"/>
                <a:cs typeface="Times New Roman" panose="02020603050405020304" pitchFamily="18" charset="0"/>
              </a:rPr>
              <a:t>NodeJS</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4653337" y="1438382"/>
            <a:ext cx="3905892" cy="131337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760788" y="1541124"/>
            <a:ext cx="1600627" cy="110960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Spring Boot</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6468866" y="1541124"/>
            <a:ext cx="2006671" cy="11096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tx1"/>
                </a:solidFill>
                <a:latin typeface="Times New Roman" panose="02020603050405020304" pitchFamily="18" charset="0"/>
                <a:cs typeface="Times New Roman" panose="02020603050405020304" pitchFamily="18" charset="0"/>
              </a:rPr>
              <a:t>ElasticSearch</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4653337" y="2897312"/>
            <a:ext cx="3905892" cy="132567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760788" y="3000054"/>
            <a:ext cx="1815529" cy="1121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anose="02020603050405020304" pitchFamily="18" charset="0"/>
                <a:cs typeface="Times New Roman" panose="02020603050405020304" pitchFamily="18" charset="0"/>
              </a:rPr>
              <a:t>ESP8266</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6660008" y="3000054"/>
            <a:ext cx="1815529" cy="1121904"/>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tx1"/>
                </a:solidFill>
                <a:latin typeface="Times New Roman" panose="02020603050405020304" pitchFamily="18" charset="0"/>
                <a:cs typeface="Times New Roman" panose="02020603050405020304" pitchFamily="18" charset="0"/>
              </a:rPr>
              <a:t>FireBase</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74065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1075850" y="0"/>
            <a:ext cx="6996600" cy="634666"/>
          </a:xfrm>
          <a:prstGeom prst="rect">
            <a:avLst/>
          </a:prstGeom>
        </p:spPr>
        <p:txBody>
          <a:bodyPr lIns="91425" tIns="91425" rIns="91425" bIns="91425" anchor="b" anchorCtr="0">
            <a:noAutofit/>
          </a:bodyPr>
          <a:lstStyle/>
          <a:p>
            <a:pPr lvl="0"/>
            <a:r>
              <a:rPr lang="en-US" sz="3200" dirty="0" smtClean="0">
                <a:latin typeface="Source Sans Pro" panose="020B0604020202020204" charset="0"/>
              </a:rPr>
              <a:t>Cơ </a:t>
            </a:r>
            <a:r>
              <a:rPr lang="en-US" sz="3200" dirty="0" err="1" smtClean="0">
                <a:latin typeface="Source Sans Pro" panose="020B0604020202020204" charset="0"/>
              </a:rPr>
              <a:t>sở</a:t>
            </a:r>
            <a:r>
              <a:rPr lang="en-US" sz="3200" dirty="0" smtClean="0">
                <a:latin typeface="Source Sans Pro" panose="020B0604020202020204" charset="0"/>
              </a:rPr>
              <a:t> lý </a:t>
            </a:r>
            <a:r>
              <a:rPr lang="en-US" sz="3200" dirty="0" err="1" smtClean="0">
                <a:latin typeface="Source Sans Pro" panose="020B0604020202020204" charset="0"/>
              </a:rPr>
              <a:t>thuyết</a:t>
            </a:r>
            <a:endParaRPr lang="en" sz="3200" dirty="0">
              <a:solidFill>
                <a:srgbClr val="3C78D8"/>
              </a:solidFill>
            </a:endParaRPr>
          </a:p>
        </p:txBody>
      </p:sp>
      <p:sp>
        <p:nvSpPr>
          <p:cNvPr id="486" name="Shape 486"/>
          <p:cNvSpPr txBox="1">
            <a:spLocks noGrp="1"/>
          </p:cNvSpPr>
          <p:nvPr>
            <p:ph type="body" idx="1"/>
          </p:nvPr>
        </p:nvSpPr>
        <p:spPr>
          <a:xfrm>
            <a:off x="162203" y="993435"/>
            <a:ext cx="4834675" cy="3295182"/>
          </a:xfrm>
          <a:prstGeom prst="rect">
            <a:avLst/>
          </a:prstGeom>
        </p:spPr>
        <p:txBody>
          <a:bodyPr lIns="91425" tIns="91425" rIns="91425" bIns="91425" anchor="t" anchorCtr="0">
            <a:noAutofit/>
          </a:bodyPr>
          <a:lstStyle/>
          <a:p>
            <a:pPr lvl="0" indent="339725" algn="just">
              <a:buNone/>
            </a:pPr>
            <a:r>
              <a:rPr lang="en-US" sz="2200" dirty="0" err="1">
                <a:solidFill>
                  <a:schemeClr val="tx1"/>
                </a:solidFill>
                <a:latin typeface="Times New Roman" panose="02020603050405020304" pitchFamily="18" charset="0"/>
                <a:cs typeface="Times New Roman" panose="02020603050405020304" pitchFamily="18" charset="0"/>
              </a:rPr>
              <a:t>Hệ</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thống</a:t>
            </a:r>
            <a:r>
              <a:rPr lang="en-US" sz="2200" dirty="0">
                <a:solidFill>
                  <a:schemeClr val="tx1"/>
                </a:solidFill>
                <a:latin typeface="Times New Roman" panose="02020603050405020304" pitchFamily="18" charset="0"/>
                <a:cs typeface="Times New Roman" panose="02020603050405020304" pitchFamily="18" charset="0"/>
              </a:rPr>
              <a:t> thông tin địa lý GIS được biết đến từ </a:t>
            </a:r>
            <a:r>
              <a:rPr lang="en-US" sz="2200" dirty="0" err="1">
                <a:solidFill>
                  <a:schemeClr val="tx1"/>
                </a:solidFill>
                <a:latin typeface="Times New Roman" panose="02020603050405020304" pitchFamily="18" charset="0"/>
                <a:cs typeface="Times New Roman" panose="02020603050405020304" pitchFamily="18" charset="0"/>
              </a:rPr>
              <a:t>những</a:t>
            </a:r>
            <a:r>
              <a:rPr lang="en-US" sz="2200" dirty="0">
                <a:solidFill>
                  <a:schemeClr val="tx1"/>
                </a:solidFill>
                <a:latin typeface="Times New Roman" panose="02020603050405020304" pitchFamily="18" charset="0"/>
                <a:cs typeface="Times New Roman" panose="02020603050405020304" pitchFamily="18" charset="0"/>
              </a:rPr>
              <a:t> năm 60 của thế </a:t>
            </a:r>
            <a:r>
              <a:rPr lang="en-US" sz="2200" dirty="0" err="1">
                <a:solidFill>
                  <a:schemeClr val="tx1"/>
                </a:solidFill>
                <a:latin typeface="Times New Roman" panose="02020603050405020304" pitchFamily="18" charset="0"/>
                <a:cs typeface="Times New Roman" panose="02020603050405020304" pitchFamily="18" charset="0"/>
              </a:rPr>
              <a:t>kỉ</a:t>
            </a:r>
            <a:r>
              <a:rPr lang="en-US" sz="2200" dirty="0">
                <a:solidFill>
                  <a:schemeClr val="tx1"/>
                </a:solidFill>
                <a:latin typeface="Times New Roman" panose="02020603050405020304" pitchFamily="18" charset="0"/>
                <a:cs typeface="Times New Roman" panose="02020603050405020304" pitchFamily="18" charset="0"/>
              </a:rPr>
              <a:t> 20 và </a:t>
            </a:r>
            <a:r>
              <a:rPr lang="en-US" sz="2200" dirty="0" err="1">
                <a:solidFill>
                  <a:schemeClr val="tx1"/>
                </a:solidFill>
                <a:latin typeface="Times New Roman" panose="02020603050405020304" pitchFamily="18" charset="0"/>
                <a:cs typeface="Times New Roman" panose="02020603050405020304" pitchFamily="18" charset="0"/>
              </a:rPr>
              <a:t>Giáo</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sư</a:t>
            </a:r>
            <a:r>
              <a:rPr lang="en-US" sz="2200" dirty="0">
                <a:solidFill>
                  <a:schemeClr val="tx1"/>
                </a:solidFill>
                <a:latin typeface="Times New Roman" panose="02020603050405020304" pitchFamily="18" charset="0"/>
                <a:cs typeface="Times New Roman" panose="02020603050405020304" pitchFamily="18" charset="0"/>
              </a:rPr>
              <a:t> Roger Tomlinson được cả thế giới công nhận là cha </a:t>
            </a:r>
            <a:r>
              <a:rPr lang="en-US" sz="2200" dirty="0" err="1">
                <a:solidFill>
                  <a:schemeClr val="tx1"/>
                </a:solidFill>
                <a:latin typeface="Times New Roman" panose="02020603050405020304" pitchFamily="18" charset="0"/>
                <a:cs typeface="Times New Roman" panose="02020603050405020304" pitchFamily="18" charset="0"/>
              </a:rPr>
              <a:t>đẻ</a:t>
            </a:r>
            <a:r>
              <a:rPr lang="en-US" sz="2200" dirty="0">
                <a:solidFill>
                  <a:schemeClr val="tx1"/>
                </a:solidFill>
                <a:latin typeface="Times New Roman" panose="02020603050405020304" pitchFamily="18" charset="0"/>
                <a:cs typeface="Times New Roman" panose="02020603050405020304" pitchFamily="18" charset="0"/>
              </a:rPr>
              <a:t> </a:t>
            </a:r>
            <a:r>
              <a:rPr lang="en-US" sz="2200" dirty="0" smtClean="0">
                <a:solidFill>
                  <a:schemeClr val="tx1"/>
                </a:solidFill>
                <a:latin typeface="Times New Roman" panose="02020603050405020304" pitchFamily="18" charset="0"/>
                <a:cs typeface="Times New Roman" panose="02020603050405020304" pitchFamily="18" charset="0"/>
              </a:rPr>
              <a:t>của nó. GIS </a:t>
            </a:r>
            <a:r>
              <a:rPr lang="en-US" sz="2200" dirty="0" smtClean="0">
                <a:solidFill>
                  <a:schemeClr val="tx1"/>
                </a:solidFill>
                <a:latin typeface="Times New Roman" panose="02020603050405020304" pitchFamily="18" charset="0"/>
                <a:cs typeface="Times New Roman" panose="02020603050405020304" pitchFamily="18" charset="0"/>
              </a:rPr>
              <a:t>là </a:t>
            </a:r>
            <a:r>
              <a:rPr lang="en-US" sz="2200" dirty="0">
                <a:solidFill>
                  <a:schemeClr val="tx1"/>
                </a:solidFill>
                <a:latin typeface="Times New Roman" panose="02020603050405020304" pitchFamily="18" charset="0"/>
                <a:cs typeface="Times New Roman" panose="02020603050405020304" pitchFamily="18" charset="0"/>
              </a:rPr>
              <a:t>một công </a:t>
            </a:r>
            <a:r>
              <a:rPr lang="en-US" sz="2200" dirty="0" err="1">
                <a:solidFill>
                  <a:schemeClr val="tx1"/>
                </a:solidFill>
                <a:latin typeface="Times New Roman" panose="02020603050405020304" pitchFamily="18" charset="0"/>
                <a:cs typeface="Times New Roman" panose="02020603050405020304" pitchFamily="18" charset="0"/>
              </a:rPr>
              <a:t>cụ</a:t>
            </a:r>
            <a:r>
              <a:rPr lang="en-US" sz="2200" dirty="0">
                <a:solidFill>
                  <a:schemeClr val="tx1"/>
                </a:solidFill>
                <a:latin typeface="Times New Roman" panose="02020603050405020304" pitchFamily="18" charset="0"/>
                <a:cs typeface="Times New Roman" panose="02020603050405020304" pitchFamily="18" charset="0"/>
              </a:rPr>
              <a:t> tập </a:t>
            </a:r>
            <a:r>
              <a:rPr lang="en-US" sz="2200" dirty="0" smtClean="0">
                <a:solidFill>
                  <a:schemeClr val="tx1"/>
                </a:solidFill>
                <a:latin typeface="Times New Roman" panose="02020603050405020304" pitchFamily="18" charset="0"/>
                <a:cs typeface="Times New Roman" panose="02020603050405020304" pitchFamily="18" charset="0"/>
              </a:rPr>
              <a:t>hợp:</a:t>
            </a:r>
          </a:p>
          <a:p>
            <a:pPr indent="339725" algn="just">
              <a:buFont typeface="Arial" panose="020B0604020202020204" pitchFamily="34" charset="0"/>
              <a:buChar char="•"/>
            </a:pPr>
            <a:r>
              <a:rPr lang="en-US" sz="2200" dirty="0" err="1" smtClean="0">
                <a:solidFill>
                  <a:schemeClr val="tx1"/>
                </a:solidFill>
                <a:latin typeface="Times New Roman" panose="02020603050405020304" pitchFamily="18" charset="0"/>
                <a:cs typeface="Times New Roman" panose="02020603050405020304" pitchFamily="18" charset="0"/>
              </a:rPr>
              <a:t>Những</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quy</a:t>
            </a:r>
            <a:r>
              <a:rPr lang="en-US" sz="2200" dirty="0" smtClean="0">
                <a:solidFill>
                  <a:schemeClr val="tx1"/>
                </a:solidFill>
                <a:latin typeface="Times New Roman" panose="02020603050405020304" pitchFamily="18" charset="0"/>
                <a:cs typeface="Times New Roman" panose="02020603050405020304" pitchFamily="18" charset="0"/>
              </a:rPr>
              <a:t> trình để lập bản đồ,</a:t>
            </a:r>
          </a:p>
          <a:p>
            <a:pPr indent="339725" algn="just">
              <a:buFont typeface="Arial" panose="020B0604020202020204" pitchFamily="34" charset="0"/>
              <a:buChar char="•"/>
            </a:pPr>
            <a:r>
              <a:rPr lang="en-US" sz="2200" dirty="0" err="1" smtClean="0">
                <a:solidFill>
                  <a:schemeClr val="tx1"/>
                </a:solidFill>
                <a:latin typeface="Times New Roman" panose="02020603050405020304" pitchFamily="18" charset="0"/>
                <a:cs typeface="Times New Roman" panose="02020603050405020304" pitchFamily="18" charset="0"/>
              </a:rPr>
              <a:t>Lưu</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trữ</a:t>
            </a:r>
            <a:r>
              <a:rPr lang="en-US" sz="2200" dirty="0" smtClean="0">
                <a:solidFill>
                  <a:schemeClr val="tx1"/>
                </a:solidFill>
                <a:latin typeface="Times New Roman" panose="02020603050405020304" pitchFamily="18" charset="0"/>
                <a:cs typeface="Times New Roman" panose="02020603050405020304" pitchFamily="18" charset="0"/>
              </a:rPr>
              <a:t> và </a:t>
            </a:r>
            <a:r>
              <a:rPr lang="en-US" sz="2200" dirty="0" err="1" smtClean="0">
                <a:solidFill>
                  <a:schemeClr val="tx1"/>
                </a:solidFill>
                <a:latin typeface="Times New Roman" panose="02020603050405020304" pitchFamily="18" charset="0"/>
                <a:cs typeface="Times New Roman" panose="02020603050405020304" pitchFamily="18" charset="0"/>
              </a:rPr>
              <a:t>thao</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tác</a:t>
            </a:r>
            <a:r>
              <a:rPr lang="en-US" sz="2200" dirty="0" smtClean="0">
                <a:solidFill>
                  <a:schemeClr val="tx1"/>
                </a:solidFill>
                <a:latin typeface="Times New Roman" panose="02020603050405020304" pitchFamily="18" charset="0"/>
                <a:cs typeface="Times New Roman" panose="02020603050405020304" pitchFamily="18" charset="0"/>
              </a:rPr>
              <a:t> dữ </a:t>
            </a:r>
            <a:r>
              <a:rPr lang="en-US" sz="2200" dirty="0" err="1" smtClean="0">
                <a:solidFill>
                  <a:schemeClr val="tx1"/>
                </a:solidFill>
                <a:latin typeface="Times New Roman" panose="02020603050405020304" pitchFamily="18" charset="0"/>
                <a:cs typeface="Times New Roman" panose="02020603050405020304" pitchFamily="18" charset="0"/>
              </a:rPr>
              <a:t>liệu</a:t>
            </a:r>
            <a:r>
              <a:rPr lang="en-US" sz="2200" dirty="0" smtClean="0">
                <a:solidFill>
                  <a:schemeClr val="tx1"/>
                </a:solidFill>
                <a:latin typeface="Times New Roman" panose="02020603050405020304" pitchFamily="18" charset="0"/>
                <a:cs typeface="Times New Roman" panose="02020603050405020304" pitchFamily="18" charset="0"/>
              </a:rPr>
              <a:t> địa lý</a:t>
            </a:r>
          </a:p>
          <a:p>
            <a:pPr indent="339725" algn="just">
              <a:buFont typeface="Arial" panose="020B0604020202020204" pitchFamily="34" charset="0"/>
              <a:buChar char="•"/>
            </a:pPr>
            <a:r>
              <a:rPr lang="en-US" sz="2200" dirty="0" err="1" smtClean="0">
                <a:solidFill>
                  <a:schemeClr val="tx1"/>
                </a:solidFill>
                <a:latin typeface="Times New Roman" panose="02020603050405020304" pitchFamily="18" charset="0"/>
                <a:cs typeface="Times New Roman" panose="02020603050405020304" pitchFamily="18" charset="0"/>
              </a:rPr>
              <a:t>Phân</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tích</a:t>
            </a:r>
            <a:r>
              <a:rPr lang="en-US" sz="2200" dirty="0" smtClean="0">
                <a:solidFill>
                  <a:schemeClr val="tx1"/>
                </a:solidFill>
                <a:latin typeface="Times New Roman" panose="02020603050405020304" pitchFamily="18" charset="0"/>
                <a:cs typeface="Times New Roman" panose="02020603050405020304" pitchFamily="18" charset="0"/>
              </a:rPr>
              <a:t> các sự </a:t>
            </a:r>
            <a:r>
              <a:rPr lang="en-US" sz="2200" dirty="0" err="1" smtClean="0">
                <a:solidFill>
                  <a:schemeClr val="tx1"/>
                </a:solidFill>
                <a:latin typeface="Times New Roman" panose="02020603050405020304" pitchFamily="18" charset="0"/>
                <a:cs typeface="Times New Roman" panose="02020603050405020304" pitchFamily="18" charset="0"/>
              </a:rPr>
              <a:t>vật</a:t>
            </a:r>
            <a:r>
              <a:rPr lang="en-US" sz="2200" dirty="0" smtClean="0">
                <a:solidFill>
                  <a:schemeClr val="tx1"/>
                </a:solidFill>
                <a:latin typeface="Times New Roman" panose="02020603050405020304" pitchFamily="18" charset="0"/>
                <a:cs typeface="Times New Roman" panose="02020603050405020304" pitchFamily="18" charset="0"/>
              </a:rPr>
              <a:t> hiện </a:t>
            </a:r>
            <a:r>
              <a:rPr lang="en-US" sz="2200" dirty="0" err="1" smtClean="0">
                <a:solidFill>
                  <a:schemeClr val="tx1"/>
                </a:solidFill>
                <a:latin typeface="Times New Roman" panose="02020603050405020304" pitchFamily="18" charset="0"/>
                <a:cs typeface="Times New Roman" panose="02020603050405020304" pitchFamily="18" charset="0"/>
              </a:rPr>
              <a:t>tượng</a:t>
            </a:r>
            <a:r>
              <a:rPr lang="en-US" sz="2200" dirty="0" smtClean="0">
                <a:solidFill>
                  <a:schemeClr val="tx1"/>
                </a:solidFill>
                <a:latin typeface="Times New Roman" panose="02020603050405020304" pitchFamily="18" charset="0"/>
                <a:cs typeface="Times New Roman" panose="02020603050405020304" pitchFamily="18" charset="0"/>
              </a:rPr>
              <a:t> thực trên </a:t>
            </a:r>
            <a:r>
              <a:rPr lang="en-US" sz="2200" dirty="0" err="1" smtClean="0">
                <a:solidFill>
                  <a:schemeClr val="tx1"/>
                </a:solidFill>
                <a:latin typeface="Times New Roman" panose="02020603050405020304" pitchFamily="18" charset="0"/>
                <a:cs typeface="Times New Roman" panose="02020603050405020304" pitchFamily="18" charset="0"/>
              </a:rPr>
              <a:t>trái</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đất</a:t>
            </a:r>
            <a:endParaRPr lang="en-US" sz="2200" dirty="0" smtClean="0">
              <a:solidFill>
                <a:schemeClr val="tx1"/>
              </a:solidFill>
              <a:latin typeface="Times New Roman" panose="02020603050405020304" pitchFamily="18" charset="0"/>
              <a:cs typeface="Times New Roman" panose="02020603050405020304" pitchFamily="18" charset="0"/>
            </a:endParaRPr>
          </a:p>
          <a:p>
            <a:pPr indent="339725" algn="just">
              <a:buFont typeface="Arial" panose="020B0604020202020204" pitchFamily="34" charset="0"/>
              <a:buChar char="•"/>
            </a:pPr>
            <a:r>
              <a:rPr lang="en-US" sz="2200" dirty="0" smtClean="0">
                <a:solidFill>
                  <a:schemeClr val="tx1"/>
                </a:solidFill>
                <a:latin typeface="Times New Roman" panose="02020603050405020304" pitchFamily="18" charset="0"/>
                <a:cs typeface="Times New Roman" panose="02020603050405020304" pitchFamily="18" charset="0"/>
              </a:rPr>
              <a:t>Dự </a:t>
            </a:r>
            <a:r>
              <a:rPr lang="en-US" sz="2200" dirty="0" err="1" smtClean="0">
                <a:solidFill>
                  <a:schemeClr val="tx1"/>
                </a:solidFill>
                <a:latin typeface="Times New Roman" panose="02020603050405020304" pitchFamily="18" charset="0"/>
                <a:cs typeface="Times New Roman" panose="02020603050405020304" pitchFamily="18" charset="0"/>
              </a:rPr>
              <a:t>đoán</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tác</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động</a:t>
            </a:r>
            <a:r>
              <a:rPr lang="en-US" sz="2200" dirty="0" smtClean="0">
                <a:solidFill>
                  <a:schemeClr val="tx1"/>
                </a:solidFill>
                <a:latin typeface="Times New Roman" panose="02020603050405020304" pitchFamily="18" charset="0"/>
                <a:cs typeface="Times New Roman" panose="02020603050405020304" pitchFamily="18" charset="0"/>
              </a:rPr>
              <a:t> và </a:t>
            </a:r>
            <a:r>
              <a:rPr lang="en-US" sz="2200" dirty="0" err="1" smtClean="0">
                <a:solidFill>
                  <a:schemeClr val="tx1"/>
                </a:solidFill>
                <a:latin typeface="Times New Roman" panose="02020603050405020304" pitchFamily="18" charset="0"/>
                <a:cs typeface="Times New Roman" panose="02020603050405020304" pitchFamily="18" charset="0"/>
              </a:rPr>
              <a:t>hoạch</a:t>
            </a:r>
            <a:r>
              <a:rPr lang="en-US" sz="2200" dirty="0" smtClean="0">
                <a:solidFill>
                  <a:schemeClr val="tx1"/>
                </a:solidFill>
                <a:latin typeface="Times New Roman" panose="02020603050405020304" pitchFamily="18" charset="0"/>
                <a:cs typeface="Times New Roman" panose="02020603050405020304" pitchFamily="18" charset="0"/>
              </a:rPr>
              <a:t> định </a:t>
            </a:r>
            <a:r>
              <a:rPr lang="en-US" sz="2200" dirty="0" err="1" smtClean="0">
                <a:solidFill>
                  <a:schemeClr val="tx1"/>
                </a:solidFill>
                <a:latin typeface="Times New Roman" panose="02020603050405020304" pitchFamily="18" charset="0"/>
                <a:cs typeface="Times New Roman" panose="02020603050405020304" pitchFamily="18" charset="0"/>
              </a:rPr>
              <a:t>chiến</a:t>
            </a:r>
            <a:r>
              <a:rPr lang="en-US" sz="2200" dirty="0" smtClean="0">
                <a:solidFill>
                  <a:schemeClr val="tx1"/>
                </a:solidFill>
                <a:latin typeface="Times New Roman" panose="02020603050405020304" pitchFamily="18" charset="0"/>
                <a:cs typeface="Times New Roman" panose="02020603050405020304" pitchFamily="18" charset="0"/>
              </a:rPr>
              <a:t> </a:t>
            </a:r>
            <a:r>
              <a:rPr lang="en-US" sz="2200" dirty="0" err="1" smtClean="0">
                <a:solidFill>
                  <a:schemeClr val="tx1"/>
                </a:solidFill>
                <a:latin typeface="Times New Roman" panose="02020603050405020304" pitchFamily="18" charset="0"/>
                <a:cs typeface="Times New Roman" panose="02020603050405020304" pitchFamily="18" charset="0"/>
              </a:rPr>
              <a:t>lược</a:t>
            </a:r>
            <a:r>
              <a:rPr lang="en-US" sz="2200" dirty="0" smtClean="0">
                <a:solidFill>
                  <a:schemeClr val="tx1"/>
                </a:solidFill>
                <a:latin typeface="Times New Roman" panose="02020603050405020304" pitchFamily="18" charset="0"/>
                <a:cs typeface="Times New Roman" panose="02020603050405020304" pitchFamily="18" charset="0"/>
              </a:rPr>
              <a:t>.</a:t>
            </a:r>
          </a:p>
        </p:txBody>
      </p:sp>
      <p:sp>
        <p:nvSpPr>
          <p:cNvPr id="10" name="Content Placeholder 2"/>
          <p:cNvSpPr>
            <a:spLocks noGrp="1"/>
          </p:cNvSpPr>
          <p:nvPr/>
        </p:nvSpPr>
        <p:spPr>
          <a:xfrm>
            <a:off x="1684962" y="470279"/>
            <a:ext cx="6113123" cy="57610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3200" dirty="0" smtClean="0">
                <a:latin typeface="Calibri" panose="020F0502020204030204" pitchFamily="34" charset="0"/>
                <a:cs typeface="Calibri" panose="020F0502020204030204" pitchFamily="34" charset="0"/>
              </a:rPr>
              <a:t>GIS </a:t>
            </a:r>
            <a:r>
              <a:rPr lang="en-US" sz="2400" dirty="0"/>
              <a:t>(Geographic Information Systems)</a:t>
            </a:r>
            <a:endParaRPr lang="en-US" sz="2400" dirty="0" smtClean="0">
              <a:latin typeface="Calibri" panose="020F0502020204030204" pitchFamily="34" charset="0"/>
              <a:cs typeface="Calibri" panose="020F0502020204030204" pitchFamily="34" charset="0"/>
            </a:endParaRPr>
          </a:p>
        </p:txBody>
      </p:sp>
      <p:pic>
        <p:nvPicPr>
          <p:cNvPr id="5122" name="Picture 2" descr="Káº¿t quáº£ hÃ¬nh áº£nh cho g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624" y="1210771"/>
            <a:ext cx="3884575" cy="343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92222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wipe(down)">
                                      <p:cBhvr>
                                        <p:cTn id="7" dur="500"/>
                                        <p:tgtEl>
                                          <p:spTgt spid="48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nodeType="withEffect">
                                  <p:stCondLst>
                                    <p:cond delay="0"/>
                                  </p:stCondLst>
                                  <p:childTnLst>
                                    <p:set>
                                      <p:cBhvr>
                                        <p:cTn id="13" dur="1" fill="hold">
                                          <p:stCondLst>
                                            <p:cond delay="0"/>
                                          </p:stCondLst>
                                        </p:cTn>
                                        <p:tgtEl>
                                          <p:spTgt spid="5122"/>
                                        </p:tgtEl>
                                        <p:attrNameLst>
                                          <p:attrName>style.visibility</p:attrName>
                                        </p:attrNameLst>
                                      </p:cBhvr>
                                      <p:to>
                                        <p:strVal val="visible"/>
                                      </p:to>
                                    </p:set>
                                    <p:animEffect transition="in" filter="wipe(down)">
                                      <p:cBhvr>
                                        <p:cTn id="14" dur="500"/>
                                        <p:tgtEl>
                                          <p:spTgt spid="5122"/>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486">
                                            <p:txEl>
                                              <p:pRg st="0" end="0"/>
                                            </p:txEl>
                                          </p:spTgt>
                                        </p:tgtEl>
                                        <p:attrNameLst>
                                          <p:attrName>style.visibility</p:attrName>
                                        </p:attrNameLst>
                                      </p:cBhvr>
                                      <p:to>
                                        <p:strVal val="visible"/>
                                      </p:to>
                                    </p:set>
                                    <p:animEffect transition="in" filter="wipe(down)">
                                      <p:cBhvr>
                                        <p:cTn id="18" dur="500"/>
                                        <p:tgtEl>
                                          <p:spTgt spid="486">
                                            <p:txEl>
                                              <p:pRg st="0" end="0"/>
                                            </p:txEl>
                                          </p:spTgt>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486">
                                            <p:txEl>
                                              <p:pRg st="1" end="1"/>
                                            </p:txEl>
                                          </p:spTgt>
                                        </p:tgtEl>
                                        <p:attrNameLst>
                                          <p:attrName>style.visibility</p:attrName>
                                        </p:attrNameLst>
                                      </p:cBhvr>
                                      <p:to>
                                        <p:strVal val="visible"/>
                                      </p:to>
                                    </p:set>
                                    <p:animEffect transition="in" filter="wipe(down)">
                                      <p:cBhvr>
                                        <p:cTn id="22" dur="500"/>
                                        <p:tgtEl>
                                          <p:spTgt spid="486">
                                            <p:txEl>
                                              <p:pRg st="1" end="1"/>
                                            </p:txEl>
                                          </p:spTgt>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486">
                                            <p:txEl>
                                              <p:pRg st="2" end="2"/>
                                            </p:txEl>
                                          </p:spTgt>
                                        </p:tgtEl>
                                        <p:attrNameLst>
                                          <p:attrName>style.visibility</p:attrName>
                                        </p:attrNameLst>
                                      </p:cBhvr>
                                      <p:to>
                                        <p:strVal val="visible"/>
                                      </p:to>
                                    </p:set>
                                    <p:animEffect transition="in" filter="wipe(down)">
                                      <p:cBhvr>
                                        <p:cTn id="26" dur="500"/>
                                        <p:tgtEl>
                                          <p:spTgt spid="486">
                                            <p:txEl>
                                              <p:pRg st="2" end="2"/>
                                            </p:txEl>
                                          </p:spTgt>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486">
                                            <p:txEl>
                                              <p:pRg st="3" end="3"/>
                                            </p:txEl>
                                          </p:spTgt>
                                        </p:tgtEl>
                                        <p:attrNameLst>
                                          <p:attrName>style.visibility</p:attrName>
                                        </p:attrNameLst>
                                      </p:cBhvr>
                                      <p:to>
                                        <p:strVal val="visible"/>
                                      </p:to>
                                    </p:set>
                                    <p:animEffect transition="in" filter="wipe(down)">
                                      <p:cBhvr>
                                        <p:cTn id="30" dur="500"/>
                                        <p:tgtEl>
                                          <p:spTgt spid="486">
                                            <p:txEl>
                                              <p:pRg st="3" end="3"/>
                                            </p:txEl>
                                          </p:spTgt>
                                        </p:tgtEl>
                                      </p:cBhvr>
                                    </p:animEffect>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486">
                                            <p:txEl>
                                              <p:pRg st="4" end="4"/>
                                            </p:txEl>
                                          </p:spTgt>
                                        </p:tgtEl>
                                        <p:attrNameLst>
                                          <p:attrName>style.visibility</p:attrName>
                                        </p:attrNameLst>
                                      </p:cBhvr>
                                      <p:to>
                                        <p:strVal val="visible"/>
                                      </p:to>
                                    </p:set>
                                    <p:animEffect transition="in" filter="wipe(down)">
                                      <p:cBhvr>
                                        <p:cTn id="34" dur="500"/>
                                        <p:tgtEl>
                                          <p:spTgt spid="48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10" grpId="0"/>
    </p:bldLst>
  </p:timing>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2071</TotalTime>
  <Words>1539</Words>
  <Application>Microsoft Office PowerPoint</Application>
  <PresentationFormat>On-screen Show (16:9)</PresentationFormat>
  <Paragraphs>235</Paragraphs>
  <Slides>32</Slides>
  <Notes>31</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Source Sans Pro</vt:lpstr>
      <vt:lpstr>Wingdings</vt:lpstr>
      <vt:lpstr>Oswald</vt:lpstr>
      <vt:lpstr>Times New Roman</vt:lpstr>
      <vt:lpstr>Calibri</vt:lpstr>
      <vt:lpstr>Wingdings 3</vt:lpstr>
      <vt:lpstr>Arial</vt:lpstr>
      <vt:lpstr>Quince template</vt:lpstr>
      <vt:lpstr>Visio</vt:lpstr>
      <vt:lpstr>PowerPoint Presentation</vt:lpstr>
      <vt:lpstr>HELLO!</vt:lpstr>
      <vt:lpstr>PowerPoint Presentation</vt:lpstr>
      <vt:lpstr>Giới thiệu đề tài</vt:lpstr>
      <vt:lpstr>Giới thiệu đề tài</vt:lpstr>
      <vt:lpstr>Giới thiệu đề tài</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Phân tích và thiết kế hệ thống</vt:lpstr>
      <vt:lpstr>Phân tích và thiết kế hệ thống</vt:lpstr>
      <vt:lpstr>Phân tích và thiết kế hệ thống</vt:lpstr>
      <vt:lpstr>Phân tích và thiết kế hệ thống</vt:lpstr>
      <vt:lpstr>Phân tích và thiết kế hệ thống</vt:lpstr>
      <vt:lpstr>Triển khai và kết quả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 và hướng phát triển</vt:lpstr>
      <vt:lpstr>Phân tích và thiết kế hệ thống</vt:lpstr>
      <vt:lpstr>Phân tích và thiết kế hệ thống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Phan Đình Tùng</cp:lastModifiedBy>
  <cp:revision>122</cp:revision>
  <dcterms:modified xsi:type="dcterms:W3CDTF">2019-06-12T08:42:21Z</dcterms:modified>
</cp:coreProperties>
</file>